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5.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notesSlides/notesSlide1.xml" ContentType="application/vnd.openxmlformats-officedocument.presentationml.notesSlide+xml"/>
  <Override PartName="/ppt/tags/tag45.xml" ContentType="application/vnd.openxmlformats-officedocument.presentationml.tags+xml"/>
  <Override PartName="/ppt/notesSlides/notesSlide2.xml" ContentType="application/vnd.openxmlformats-officedocument.presentationml.notesSlide+xml"/>
  <Override PartName="/ppt/tags/tag46.xml" ContentType="application/vnd.openxmlformats-officedocument.presentationml.tags+xml"/>
  <Override PartName="/ppt/notesSlides/notesSlide3.xml" ContentType="application/vnd.openxmlformats-officedocument.presentationml.notesSlide+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notesSlides/notesSlide16.xml" ContentType="application/vnd.openxmlformats-officedocument.presentationml.notesSlide+xml"/>
  <Override PartName="/ppt/tags/tag60.xml" ContentType="application/vnd.openxmlformats-officedocument.presentationml.tags+xml"/>
  <Override PartName="/ppt/notesSlides/notesSlide17.xml" ContentType="application/vnd.openxmlformats-officedocument.presentationml.notesSlide+xml"/>
  <Override PartName="/ppt/tags/tag61.xml" ContentType="application/vnd.openxmlformats-officedocument.presentationml.tags+xml"/>
  <Override PartName="/ppt/notesSlides/notesSlide18.xml" ContentType="application/vnd.openxmlformats-officedocument.presentationml.notesSlide+xml"/>
  <Override PartName="/ppt/tags/tag62.xml" ContentType="application/vnd.openxmlformats-officedocument.presentationml.tags+xml"/>
  <Override PartName="/ppt/notesSlides/notesSlide19.xml" ContentType="application/vnd.openxmlformats-officedocument.presentationml.notesSlide+xml"/>
  <Override PartName="/ppt/tags/tag63.xml" ContentType="application/vnd.openxmlformats-officedocument.presentationml.tags+xml"/>
  <Override PartName="/ppt/notesSlides/notesSlide20.xml" ContentType="application/vnd.openxmlformats-officedocument.presentationml.notesSlide+xml"/>
  <Override PartName="/ppt/tags/tag64.xml" ContentType="application/vnd.openxmlformats-officedocument.presentationml.tags+xml"/>
  <Override PartName="/ppt/notesSlides/notesSlide21.xml" ContentType="application/vnd.openxmlformats-officedocument.presentationml.notesSlide+xml"/>
  <Override PartName="/ppt/tags/tag65.xml" ContentType="application/vnd.openxmlformats-officedocument.presentationml.tags+xml"/>
  <Override PartName="/ppt/notesSlides/notesSlide22.xml" ContentType="application/vnd.openxmlformats-officedocument.presentationml.notesSlide+xml"/>
  <Override PartName="/ppt/tags/tag66.xml" ContentType="application/vnd.openxmlformats-officedocument.presentationml.tags+xml"/>
  <Override PartName="/ppt/notesSlides/notesSlide23.xml" ContentType="application/vnd.openxmlformats-officedocument.presentationml.notesSlide+xml"/>
  <Override PartName="/ppt/tags/tag67.xml" ContentType="application/vnd.openxmlformats-officedocument.presentationml.tags+xml"/>
  <Override PartName="/ppt/notesSlides/notesSlide24.xml" ContentType="application/vnd.openxmlformats-officedocument.presentationml.notesSlide+xml"/>
  <Override PartName="/ppt/tags/tag68.xml" ContentType="application/vnd.openxmlformats-officedocument.presentationml.tags+xml"/>
  <Override PartName="/ppt/notesSlides/notesSlide25.xml" ContentType="application/vnd.openxmlformats-officedocument.presentationml.notesSlide+xml"/>
  <Override PartName="/ppt/media/image35.jpg" ContentType="image/png"/>
  <Override PartName="/ppt/tags/tag69.xml" ContentType="application/vnd.openxmlformats-officedocument.presentationml.tags+xml"/>
  <Override PartName="/ppt/notesSlides/notesSlide26.xml" ContentType="application/vnd.openxmlformats-officedocument.presentationml.notesSlide+xml"/>
  <Override PartName="/ppt/tags/tag70.xml" ContentType="application/vnd.openxmlformats-officedocument.presentationml.tags+xml"/>
  <Override PartName="/ppt/notesSlides/notesSlide27.xml" ContentType="application/vnd.openxmlformats-officedocument.presentationml.notesSlide+xml"/>
  <Override PartName="/ppt/tags/tag71.xml" ContentType="application/vnd.openxmlformats-officedocument.presentationml.tags+xml"/>
  <Override PartName="/ppt/notesSlides/notesSlide28.xml" ContentType="application/vnd.openxmlformats-officedocument.presentationml.notesSlide+xml"/>
  <Override PartName="/ppt/tags/tag72.xml" ContentType="application/vnd.openxmlformats-officedocument.presentationml.tags+xml"/>
  <Override PartName="/ppt/notesSlides/notesSlide29.xml" ContentType="application/vnd.openxmlformats-officedocument.presentationml.notesSlide+xml"/>
  <Override PartName="/ppt/tags/tag73.xml" ContentType="application/vnd.openxmlformats-officedocument.presentationml.tags+xml"/>
  <Override PartName="/ppt/notesSlides/notesSlide30.xml" ContentType="application/vnd.openxmlformats-officedocument.presentationml.notesSlide+xml"/>
  <Override PartName="/ppt/tags/tag74.xml" ContentType="application/vnd.openxmlformats-officedocument.presentationml.tags+xml"/>
  <Override PartName="/ppt/notesSlides/notesSlide31.xml" ContentType="application/vnd.openxmlformats-officedocument.presentationml.notesSlide+xml"/>
  <Override PartName="/ppt/tags/tag75.xml" ContentType="application/vnd.openxmlformats-officedocument.presentationml.tags+xml"/>
  <Override PartName="/ppt/notesSlides/notesSlide32.xml" ContentType="application/vnd.openxmlformats-officedocument.presentationml.notesSlide+xml"/>
  <Override PartName="/ppt/tags/tag76.xml" ContentType="application/vnd.openxmlformats-officedocument.presentationml.tags+xml"/>
  <Override PartName="/ppt/notesSlides/notesSlide33.xml" ContentType="application/vnd.openxmlformats-officedocument.presentationml.notesSlide+xml"/>
  <Override PartName="/ppt/tags/tag77.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4" r:id="rId5"/>
    <p:sldMasterId id="2147483679" r:id="rId6"/>
    <p:sldMasterId id="2147483691" r:id="rId7"/>
  </p:sldMasterIdLst>
  <p:notesMasterIdLst>
    <p:notesMasterId r:id="rId43"/>
  </p:notesMasterIdLst>
  <p:sldIdLst>
    <p:sldId id="256" r:id="rId8"/>
    <p:sldId id="257" r:id="rId9"/>
    <p:sldId id="258" r:id="rId10"/>
    <p:sldId id="296" r:id="rId11"/>
    <p:sldId id="297" r:id="rId12"/>
    <p:sldId id="298" r:id="rId13"/>
    <p:sldId id="299" r:id="rId14"/>
    <p:sldId id="300" r:id="rId15"/>
    <p:sldId id="301" r:id="rId16"/>
    <p:sldId id="302" r:id="rId17"/>
    <p:sldId id="303" r:id="rId18"/>
    <p:sldId id="304" r:id="rId19"/>
    <p:sldId id="306" r:id="rId20"/>
    <p:sldId id="305"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Lst>
  <p:sldSz cx="9144000" cy="6858000" type="screen4x3"/>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003C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8" autoAdjust="0"/>
    <p:restoredTop sz="88099" autoAdjust="0"/>
  </p:normalViewPr>
  <p:slideViewPr>
    <p:cSldViewPr snapToGrid="0">
      <p:cViewPr varScale="1">
        <p:scale>
          <a:sx n="81" d="100"/>
          <a:sy n="81" d="100"/>
        </p:scale>
        <p:origin x="189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8450C-22FB-4062-B9D4-A612466A13D9}" type="datetimeFigureOut">
              <a:rPr lang="en-US" smtClean="0"/>
              <a:t>12/20/2017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00C5A-C3CD-479D-AF39-2DB21BDBB13D}" type="slidenum">
              <a:rPr lang="en-US" smtClean="0"/>
              <a:t>‹#›</a:t>
            </a:fld>
            <a:endParaRPr lang="en-US" dirty="0"/>
          </a:p>
        </p:txBody>
      </p:sp>
    </p:spTree>
    <p:extLst>
      <p:ext uri="{BB962C8B-B14F-4D97-AF65-F5344CB8AC3E}">
        <p14:creationId xmlns:p14="http://schemas.microsoft.com/office/powerpoint/2010/main" val="218077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3C81"/>
                </a:solidFill>
                <a:latin typeface="Open Sans" panose="020B0606030504020204" pitchFamily="34" charset="0"/>
                <a:ea typeface="Open Sans" panose="020B0606030504020204" pitchFamily="34" charset="0"/>
                <a:cs typeface="Open Sans" panose="020B0606030504020204" pitchFamily="34" charset="0"/>
              </a:rPr>
              <a:t>In this course, you will learn to:</a:t>
            </a:r>
            <a:endParaRPr lang="en-US" b="1"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Understand IAQ issues and solutions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Present customers with IAQ solution options to address their air quality needs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2</a:t>
            </a:fld>
            <a:endParaRPr lang="en-US" dirty="0"/>
          </a:p>
        </p:txBody>
      </p:sp>
    </p:spTree>
    <p:extLst>
      <p:ext uri="{BB962C8B-B14F-4D97-AF65-F5344CB8AC3E}">
        <p14:creationId xmlns:p14="http://schemas.microsoft.com/office/powerpoint/2010/main" val="377902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HEPA filters are used where the highest degree of filtration is desired.  Many dust particles are in the 20-30 micron size range.  Other particles are much smaller and require a much more efficient filter.  HEPA filters can capture particles down to 0.3 micron or smaller.  These particles can contain mold, dust mites, bacteria, pollen, and other allergens.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Electrostatic precipitators or electronic air cleaners are designed to be mounted (1) at the furnace, (2) within the throwaway filter frame, or (3) within the duct systems. They may also be standalone portable systems.  These systems generally have a </a:t>
            </a:r>
            <a:r>
              <a:rPr lang="en-US" baseline="0" dirty="0" err="1" smtClean="0"/>
              <a:t>prefilter</a:t>
            </a:r>
            <a:r>
              <a:rPr lang="en-US" baseline="0" dirty="0" smtClean="0"/>
              <a:t> section that filters our the larger airborne particles and an ionizing or charging section, where particles are charged with a positive charge.  These particles then pass through a negatively charged collection plates.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11</a:t>
            </a:fld>
            <a:endParaRPr lang="en-US" dirty="0"/>
          </a:p>
        </p:txBody>
      </p:sp>
    </p:spTree>
    <p:extLst>
      <p:ext uri="{BB962C8B-B14F-4D97-AF65-F5344CB8AC3E}">
        <p14:creationId xmlns:p14="http://schemas.microsoft.com/office/powerpoint/2010/main" val="321054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Purification can</a:t>
            </a:r>
            <a:r>
              <a:rPr lang="en-US" baseline="0" dirty="0" smtClean="0"/>
              <a:t> be used through the use of ultraviolet (UV) or germicidal lights.  UV-C light can penetrate the walls of microbes that negatively affect air quality.  Once the light penetrates the microbe walls, the UV-light can damage the DNA of the microbe, killing smaller and weaker ones, and preventing larger ones from reproducing.  </a:t>
            </a:r>
          </a:p>
          <a:p>
            <a:endParaRPr lang="en-US" baseline="0" dirty="0" smtClean="0"/>
          </a:p>
          <a:p>
            <a:r>
              <a:rPr lang="en-US" baseline="0" dirty="0" smtClean="0"/>
              <a:t>UV air treatment systems are most effective when used in conjunction with high-efficiency air filtration media.  These units are easily installed in duct systems in much the same way that electric duct heaters are installed. </a:t>
            </a:r>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12</a:t>
            </a:fld>
            <a:endParaRPr lang="en-US" dirty="0"/>
          </a:p>
        </p:txBody>
      </p:sp>
    </p:spTree>
    <p:extLst>
      <p:ext uri="{BB962C8B-B14F-4D97-AF65-F5344CB8AC3E}">
        <p14:creationId xmlns:p14="http://schemas.microsoft.com/office/powerpoint/2010/main" val="267652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fall and winter,</a:t>
            </a:r>
            <a:r>
              <a:rPr lang="en-US" baseline="0" dirty="0" smtClean="0"/>
              <a:t> homes often feel dry because cold air from the outside infiltrates the conditioned space.  The air in the home feels dry when it is heated because it expands, spreading out the moisture.  The amount of moisture in the air is often expressed as relative humidity, which is the percentage of moisture in the air compared to the air’s ability to hold moisture.  The relative humidity of the air decreases as the temperature increases, because air with higher temperatures can hold more moisture.  When a cubic foot of 20F outside air at 50% relative humidity is heated to room temperature (75F), the relative humidity of the air drops.</a:t>
            </a:r>
          </a:p>
          <a:p>
            <a:endParaRPr lang="en-US" baseline="0" dirty="0" smtClean="0"/>
          </a:p>
          <a:p>
            <a:r>
              <a:rPr lang="en-US" baseline="0" dirty="0" smtClean="0"/>
              <a:t>For comfort, the “dry” air should be replenished with moisture.  The recommended relative humidity for a home is between 40% and 60%.  Then relative humidity goes above these limits, viruses, fungi, and other organisms become more active. </a:t>
            </a:r>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13</a:t>
            </a:fld>
            <a:endParaRPr lang="en-US" dirty="0"/>
          </a:p>
        </p:txBody>
      </p:sp>
    </p:spTree>
    <p:extLst>
      <p:ext uri="{BB962C8B-B14F-4D97-AF65-F5344CB8AC3E}">
        <p14:creationId xmlns:p14="http://schemas.microsoft.com/office/powerpoint/2010/main" val="3810892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Evaporative</a:t>
            </a:r>
            <a:r>
              <a:rPr lang="en-US" baseline="0" dirty="0" smtClean="0"/>
              <a:t> humidifiers work on the principle of providing moisture to a surface called a medium and exposing it to the dry air.  This is normally done by forcing the air through or around the medium; the air picks up the moisture from the medium as a vapor or a gas.  There are several types of evaporative humidifiers. </a:t>
            </a:r>
          </a:p>
          <a:p>
            <a:r>
              <a:rPr lang="en-US" baseline="0" dirty="0" smtClean="0"/>
              <a:t/>
            </a:r>
            <a:br>
              <a:rPr lang="en-US" baseline="0" dirty="0" smtClean="0"/>
            </a:br>
            <a:r>
              <a:rPr lang="en-US" baseline="0" dirty="0" smtClean="0"/>
              <a:t>Bypass humidifiers rely on the difference in pressure between the supply (warm) side of the furnace and the return (cool) side.  It may be mounted either on the supply plenum or duct or the cold air return plenum or duct.  Piping must be run from the plenum or duct where the humidifier is mounted to the other plenum or duct.  If mounted in the supply duct, piping must be run to the cold air return.  The difference in pressure between the two plenums draws some heated air through the humidifier to the return duct.</a:t>
            </a:r>
          </a:p>
          <a:p>
            <a:endParaRPr lang="en-US" baseline="0" dirty="0" smtClean="0"/>
          </a:p>
          <a:p>
            <a:r>
              <a:rPr lang="en-US" baseline="0" dirty="0" smtClean="0"/>
              <a:t>Steam humidifiers heat water internally to create steam.  This steam is then injected into the ductwork to add moisture to the air stream.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14</a:t>
            </a:fld>
            <a:endParaRPr lang="en-US" dirty="0"/>
          </a:p>
        </p:txBody>
      </p:sp>
    </p:spTree>
    <p:extLst>
      <p:ext uri="{BB962C8B-B14F-4D97-AF65-F5344CB8AC3E}">
        <p14:creationId xmlns:p14="http://schemas.microsoft.com/office/powerpoint/2010/main" val="4117867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a:t>
            </a:r>
            <a:r>
              <a:rPr lang="en-US" baseline="0" dirty="0" smtClean="0"/>
              <a:t> earlier, if relative humidity goes above 60%, viruses, fungi, and other organisms become more active.  Also, greater humidity can cause damage to household furnishings.</a:t>
            </a:r>
          </a:p>
          <a:p>
            <a:endParaRPr lang="en-US" baseline="0" dirty="0" smtClean="0"/>
          </a:p>
          <a:p>
            <a:r>
              <a:rPr lang="en-US" baseline="0" dirty="0" smtClean="0"/>
              <a:t>Dehumidifiers help improve air quality by removing moisture from the air.  They are most useful in the fall and spring, when air is more likely to be more humid.</a:t>
            </a:r>
          </a:p>
          <a:p>
            <a:endParaRPr lang="en-US" baseline="0" dirty="0" smtClean="0"/>
          </a:p>
          <a:p>
            <a:r>
              <a:rPr lang="en-US" baseline="0" dirty="0" smtClean="0"/>
              <a:t>Dehumidifiers help maintain a comfortable environment, and some are designed to clean air as well as dehumidify.</a:t>
            </a:r>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15</a:t>
            </a:fld>
            <a:endParaRPr lang="en-US" dirty="0"/>
          </a:p>
        </p:txBody>
      </p:sp>
    </p:spTree>
    <p:extLst>
      <p:ext uri="{BB962C8B-B14F-4D97-AF65-F5344CB8AC3E}">
        <p14:creationId xmlns:p14="http://schemas.microsoft.com/office/powerpoint/2010/main" val="374459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 6-step selling process that you can follow to help you sell IAQ solutions to meet your customers’ needs.</a:t>
            </a:r>
          </a:p>
          <a:p>
            <a:endParaRPr lang="en-US" baseline="0" dirty="0" smtClean="0"/>
          </a:p>
          <a:p>
            <a:r>
              <a:rPr lang="en-US" baseline="0" dirty="0" smtClean="0"/>
              <a:t>This steps in this process are:</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Educate your customer</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Assess IAQ in the home</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Identify the IAQ issues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Present recommendations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Install equipment</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Validate customer’s decisions</a:t>
            </a:r>
          </a:p>
          <a:p>
            <a:endParaRPr lang="en-US" baseline="0" dirty="0" smtClean="0"/>
          </a:p>
          <a:p>
            <a:r>
              <a:rPr lang="en-US" baseline="0" dirty="0" smtClean="0"/>
              <a:t>Let’s look at each step in detail.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16</a:t>
            </a:fld>
            <a:endParaRPr lang="en-US" dirty="0"/>
          </a:p>
        </p:txBody>
      </p:sp>
    </p:spTree>
    <p:extLst>
      <p:ext uri="{BB962C8B-B14F-4D97-AF65-F5344CB8AC3E}">
        <p14:creationId xmlns:p14="http://schemas.microsoft.com/office/powerpoint/2010/main" val="460538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 is to EDUCATE YOUR CUSTOMER about Indoor Air Quality.</a:t>
            </a:r>
          </a:p>
          <a:p>
            <a:endParaRPr lang="en-US" dirty="0" smtClean="0"/>
          </a:p>
          <a:p>
            <a:r>
              <a:rPr lang="en-US" dirty="0" smtClean="0"/>
              <a:t>In</a:t>
            </a:r>
            <a:r>
              <a:rPr lang="en-US" baseline="0" dirty="0" smtClean="0"/>
              <a:t> communicating with your customer, you need to:</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types of contaminants found in the home</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impact of IAQ on health, comfort, &amp; cleanliness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strategies for improving indoor air – monitoring / elimination / source control; ventilation; filtration / purification; humidity control</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the role IAQ plays in complete and continuous indoor comfort</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“whole home” comfort to demonstrate that IAQ is as important as heating and cooling</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how HVAC equipment contributes to the complete and continuous comfort of a home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17</a:t>
            </a:fld>
            <a:endParaRPr lang="en-US" dirty="0"/>
          </a:p>
        </p:txBody>
      </p:sp>
    </p:spTree>
    <p:extLst>
      <p:ext uri="{BB962C8B-B14F-4D97-AF65-F5344CB8AC3E}">
        <p14:creationId xmlns:p14="http://schemas.microsoft.com/office/powerpoint/2010/main" val="377508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you’ll want to do an IAQ HOME</a:t>
            </a:r>
            <a:r>
              <a:rPr lang="en-US" baseline="0" dirty="0" smtClean="0"/>
              <a:t> ASSESSMENT.</a:t>
            </a:r>
          </a:p>
          <a:p>
            <a:endParaRPr lang="en-US" baseline="0" dirty="0" smtClean="0"/>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One way to do this is to use an IAQ home assessment survey to determine possible sources of indoor air contamination and to see what equipment exists in the home</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Encourage customers to identify:</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Health concerns (e.g., asthma/allergy sufferers)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Home comfort concerns (e.g., humidity, noise)</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Home cleanliness concerns (e.g., dust, pet dander)</a:t>
            </a:r>
          </a:p>
        </p:txBody>
      </p:sp>
      <p:sp>
        <p:nvSpPr>
          <p:cNvPr id="4" name="Slide Number Placeholder 3"/>
          <p:cNvSpPr>
            <a:spLocks noGrp="1"/>
          </p:cNvSpPr>
          <p:nvPr>
            <p:ph type="sldNum" sz="quarter" idx="10"/>
          </p:nvPr>
        </p:nvSpPr>
        <p:spPr/>
        <p:txBody>
          <a:bodyPr/>
          <a:lstStyle/>
          <a:p>
            <a:fld id="{39600C5A-C3CD-479D-AF39-2DB21BDBB13D}" type="slidenum">
              <a:rPr lang="en-US" smtClean="0"/>
              <a:t>18</a:t>
            </a:fld>
            <a:endParaRPr lang="en-US" dirty="0"/>
          </a:p>
        </p:txBody>
      </p:sp>
    </p:spTree>
    <p:extLst>
      <p:ext uri="{BB962C8B-B14F-4D97-AF65-F5344CB8AC3E}">
        <p14:creationId xmlns:p14="http://schemas.microsoft.com/office/powerpoint/2010/main" val="3747850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you’ll want to identify your customers’ busying</a:t>
            </a:r>
            <a:r>
              <a:rPr lang="en-US" baseline="0" dirty="0" smtClean="0"/>
              <a:t> motives.  These could include:</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Comfort and pleasure – enjoyment, good health, comfort, cleanliness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Avoidance of pain – less work, less time, safety, good health, relief from discomfort</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Love and affection – family, security of loved ones, health of loved ones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Fear of loss – prevent loss, save time, save money, protect health of loved ones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19</a:t>
            </a:fld>
            <a:endParaRPr lang="en-US" dirty="0"/>
          </a:p>
        </p:txBody>
      </p:sp>
    </p:spTree>
    <p:extLst>
      <p:ext uri="{BB962C8B-B14F-4D97-AF65-F5344CB8AC3E}">
        <p14:creationId xmlns:p14="http://schemas.microsoft.com/office/powerpoint/2010/main" val="3798819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communicate with the customer, you want to add value to your service, setting yourself apart from the competition.  This includes:</a:t>
            </a:r>
          </a:p>
          <a:p>
            <a:endParaRPr lang="en-US" dirty="0" smtClean="0"/>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Set the buying criteria of your customer</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Set a standard by which all competition will be judged</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Reinforce the complete and continuous comfort approach</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Justify your solution’s cost, not your equipment’s price</a:t>
            </a:r>
          </a:p>
        </p:txBody>
      </p:sp>
      <p:sp>
        <p:nvSpPr>
          <p:cNvPr id="4" name="Slide Number Placeholder 3"/>
          <p:cNvSpPr>
            <a:spLocks noGrp="1"/>
          </p:cNvSpPr>
          <p:nvPr>
            <p:ph type="sldNum" sz="quarter" idx="10"/>
          </p:nvPr>
        </p:nvSpPr>
        <p:spPr/>
        <p:txBody>
          <a:bodyPr/>
          <a:lstStyle/>
          <a:p>
            <a:fld id="{39600C5A-C3CD-479D-AF39-2DB21BDBB13D}" type="slidenum">
              <a:rPr lang="en-US" smtClean="0"/>
              <a:t>20</a:t>
            </a:fld>
            <a:endParaRPr lang="en-US" dirty="0"/>
          </a:p>
        </p:txBody>
      </p:sp>
    </p:spTree>
    <p:extLst>
      <p:ext uri="{BB962C8B-B14F-4D97-AF65-F5344CB8AC3E}">
        <p14:creationId xmlns:p14="http://schemas.microsoft.com/office/powerpoint/2010/main" val="399337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Evidence</a:t>
            </a:r>
            <a:r>
              <a:rPr lang="en-US" baseline="0" dirty="0" smtClean="0"/>
              <a:t> indicates that the air in homes and other buildings is becoming increasingly polluted.  </a:t>
            </a:r>
            <a:r>
              <a:rPr lang="en-US" baseline="0" smtClean="0"/>
              <a:t>In many </a:t>
            </a:r>
            <a:r>
              <a:rPr lang="en-US" baseline="0" dirty="0" smtClean="0"/>
              <a:t>cases, evidence suggests that indoor air is more polluted than outdoor air.  Since many people spend as much as 90% of their time indoors, the chance of being exposed to poor air for extended periods of time is great.  Certain groups of people – e.g., the young, elderly, chronically ill – spend more time indoors than other group and are therefore more susceptible to the effects of indoor air pollution.  </a:t>
            </a:r>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3</a:t>
            </a:fld>
            <a:endParaRPr lang="en-US" dirty="0"/>
          </a:p>
        </p:txBody>
      </p:sp>
    </p:spTree>
    <p:extLst>
      <p:ext uri="{BB962C8B-B14F-4D97-AF65-F5344CB8AC3E}">
        <p14:creationId xmlns:p14="http://schemas.microsoft.com/office/powerpoint/2010/main" val="358926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steps in the IAQ Home Assessment are to:</a:t>
            </a:r>
          </a:p>
          <a:p>
            <a:endParaRPr lang="en-US" baseline="0" dirty="0" smtClean="0"/>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Observe and inspect the home.</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Inspect the existing HVAC system.</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Age of existing equipment</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Efficiency rating of existing equipment</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Duct leakage</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Accessories (upgraded t-stats, filtration, zoning, humidifiers, etc.)</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21</a:t>
            </a:fld>
            <a:endParaRPr lang="en-US" dirty="0"/>
          </a:p>
        </p:txBody>
      </p:sp>
    </p:spTree>
    <p:extLst>
      <p:ext uri="{BB962C8B-B14F-4D97-AF65-F5344CB8AC3E}">
        <p14:creationId xmlns:p14="http://schemas.microsoft.com/office/powerpoint/2010/main" val="2176973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Next, you’ll want</a:t>
            </a:r>
            <a:r>
              <a:rPr lang="en-US" baseline="0" dirty="0" smtClean="0"/>
              <a:t> to IDENTIFY IAQ ISSUES.</a:t>
            </a:r>
          </a:p>
          <a:p>
            <a:endParaRPr lang="en-US" baseline="0" dirty="0" smtClean="0"/>
          </a:p>
          <a:p>
            <a:pPr defTabSz="914400">
              <a:lnSpc>
                <a:spcPct val="90000"/>
              </a:lnSpc>
              <a:spcBef>
                <a:spcPts val="1000"/>
              </a:spcBef>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Analyze assessments to determine types of issues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Health issues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Allergy and asthma sufferers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Pets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Odors / chemical vapors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Particulates (pollen, dust, dirt)</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Bio-aerosols (mold spores, bacteria, fungi, viruses)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Comfort issues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Humidity</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Inconsistent temperatures (hot / cold spots)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System short cycling</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Noise, efficiency, reliability</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22</a:t>
            </a:fld>
            <a:endParaRPr lang="en-US" dirty="0"/>
          </a:p>
        </p:txBody>
      </p:sp>
    </p:spTree>
    <p:extLst>
      <p:ext uri="{BB962C8B-B14F-4D97-AF65-F5344CB8AC3E}">
        <p14:creationId xmlns:p14="http://schemas.microsoft.com/office/powerpoint/2010/main" val="2410490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a:t>
            </a:r>
          </a:p>
          <a:p>
            <a:endParaRPr lang="en-US" dirty="0" smtClean="0"/>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Cleanliness issues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Dust, dirt</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Mold, mildew</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Stale, musty odors</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23</a:t>
            </a:fld>
            <a:endParaRPr lang="en-US" dirty="0"/>
          </a:p>
        </p:txBody>
      </p:sp>
    </p:spTree>
    <p:extLst>
      <p:ext uri="{BB962C8B-B14F-4D97-AF65-F5344CB8AC3E}">
        <p14:creationId xmlns:p14="http://schemas.microsoft.com/office/powerpoint/2010/main" val="850320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step in Identifying</a:t>
            </a:r>
            <a:r>
              <a:rPr lang="en-US" baseline="0" dirty="0" smtClean="0"/>
              <a:t> IAQ Issues is to determine sources of contamination, which could include:</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Duct leakage</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Pets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Cleaning supplies or other household chemicals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Attached garage</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Lifestyle</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Improperly installed and/or improperly sized equipment</a:t>
            </a:r>
          </a:p>
          <a:p>
            <a:pPr marL="0" indent="0" defTabSz="914400">
              <a:lnSpc>
                <a:spcPct val="90000"/>
              </a:lnSpc>
              <a:spcBef>
                <a:spcPts val="1000"/>
              </a:spcBef>
              <a:buFont typeface="Wingdings" panose="05000000000000000000" pitchFamily="2" charset="2"/>
              <a:buNone/>
            </a:pPr>
            <a:endPar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defTabSz="914400">
              <a:lnSpc>
                <a:spcPct val="90000"/>
              </a:lnSpc>
              <a:spcBef>
                <a:spcPts val="1000"/>
              </a:spcBef>
              <a:buFont typeface="Wingdings" panose="05000000000000000000" pitchFamily="2" charset="2"/>
              <a:buNone/>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Next,</a:t>
            </a:r>
            <a:r>
              <a:rPr lang="en-US" sz="1200" baseline="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 let’s take a look at 4 example scenarios and how you might approach each one from an IAQ perspective.</a:t>
            </a:r>
          </a:p>
          <a:p>
            <a:pPr marL="0" indent="0" defTabSz="914400">
              <a:lnSpc>
                <a:spcPct val="90000"/>
              </a:lnSpc>
              <a:spcBef>
                <a:spcPts val="1000"/>
              </a:spcBef>
              <a:buFont typeface="Wingdings" panose="05000000000000000000" pitchFamily="2" charset="2"/>
              <a:buNone/>
            </a:pPr>
            <a:endParaRPr lang="en-US" sz="1200" baseline="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defTabSz="914400">
              <a:lnSpc>
                <a:spcPct val="90000"/>
              </a:lnSpc>
              <a:spcBef>
                <a:spcPts val="1000"/>
              </a:spcBef>
              <a:buFont typeface="Wingdings" panose="05000000000000000000" pitchFamily="2" charset="2"/>
              <a:buNone/>
            </a:pPr>
            <a:endPar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24</a:t>
            </a:fld>
            <a:endParaRPr lang="en-US" dirty="0"/>
          </a:p>
        </p:txBody>
      </p:sp>
    </p:spTree>
    <p:extLst>
      <p:ext uri="{BB962C8B-B14F-4D97-AF65-F5344CB8AC3E}">
        <p14:creationId xmlns:p14="http://schemas.microsoft.com/office/powerpoint/2010/main" val="3585516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1:  Pet Odor</a:t>
            </a:r>
          </a:p>
          <a:p>
            <a:endParaRPr lang="en-US" dirty="0" smtClean="0"/>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Upon entering the home, you notice a lingering pet odor; you see there’s a family dog.</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Tactfully inform customer that lingering pet odors can cause health problems in addition to discomfort.</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Make it about comfort </a:t>
            </a:r>
            <a:r>
              <a:rPr lang="en-US" sz="1200" b="1" i="1"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and</a:t>
            </a: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 health.</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Ask customer-benefit questions, such as:</a:t>
            </a:r>
          </a:p>
          <a:p>
            <a:pPr marL="742950" lvl="1" indent="-285750" defTabSz="914400">
              <a:lnSpc>
                <a:spcPct val="90000"/>
              </a:lnSpc>
              <a:spcBef>
                <a:spcPts val="1000"/>
              </a:spcBef>
              <a:buFont typeface="Wingdings" panose="05000000000000000000" pitchFamily="2" charset="2"/>
              <a:buChar char="§"/>
            </a:pPr>
            <a:r>
              <a:rPr lang="en-US" i="1" dirty="0" smtClean="0">
                <a:solidFill>
                  <a:schemeClr val="accent1"/>
                </a:solidFill>
              </a:rPr>
              <a:t>Is anyone in the house allergic to pet odors or volatile organic compounds?</a:t>
            </a:r>
            <a:endPar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742950" lvl="1" indent="-285750" defTabSz="914400">
              <a:lnSpc>
                <a:spcPct val="90000"/>
              </a:lnSpc>
              <a:spcBef>
                <a:spcPts val="1000"/>
              </a:spcBef>
              <a:buFont typeface="Wingdings" panose="05000000000000000000" pitchFamily="2" charset="2"/>
              <a:buChar char="§"/>
            </a:pPr>
            <a:endPar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10"/>
          </p:nvPr>
        </p:nvSpPr>
        <p:spPr/>
        <p:txBody>
          <a:bodyPr/>
          <a:lstStyle/>
          <a:p>
            <a:fld id="{39600C5A-C3CD-479D-AF39-2DB21BDBB13D}" type="slidenum">
              <a:rPr lang="en-US" smtClean="0"/>
              <a:t>25</a:t>
            </a:fld>
            <a:endParaRPr lang="en-US" dirty="0"/>
          </a:p>
        </p:txBody>
      </p:sp>
    </p:spTree>
    <p:extLst>
      <p:ext uri="{BB962C8B-B14F-4D97-AF65-F5344CB8AC3E}">
        <p14:creationId xmlns:p14="http://schemas.microsoft.com/office/powerpoint/2010/main" val="3566491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NOTE:</a:t>
            </a:r>
            <a:r>
              <a:rPr lang="en-US" sz="1200" baseline="0" dirty="0" smtClean="0"/>
              <a:t> These are suggestions – modify as desired.</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26</a:t>
            </a:fld>
            <a:endParaRPr lang="en-US" dirty="0"/>
          </a:p>
        </p:txBody>
      </p:sp>
    </p:spTree>
    <p:extLst>
      <p:ext uri="{BB962C8B-B14F-4D97-AF65-F5344CB8AC3E}">
        <p14:creationId xmlns:p14="http://schemas.microsoft.com/office/powerpoint/2010/main" val="1263571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2:  Dry Air</a:t>
            </a:r>
          </a:p>
          <a:p>
            <a:endParaRPr lang="en-US" dirty="0" smtClean="0"/>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 the customer’s home, you see wood floors, indoor plants, &amp; a piano.</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Educate the customer that dry air results in health problems, causes wood to split, affects the health of indoor plants, and impacts tuning of musical instruments.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Suggested questions you could ask: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solidFill>
                  <a:srgbClr val="4472C4"/>
                </a:solidFill>
              </a:rPr>
              <a:t>“Does anyone get sinus infections?”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solidFill>
                  <a:srgbClr val="4472C4"/>
                </a:solidFill>
              </a:rPr>
              <a:t>“Does anyone have dry sinuses?  Dry skin?”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solidFill>
                  <a:srgbClr val="4472C4"/>
                </a:solidFill>
              </a:rPr>
              <a:t>“Ever notice static electricity?”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smtClean="0">
              <a:solidFill>
                <a:srgbClr val="4472C4"/>
              </a:solidFill>
            </a:endParaRP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200105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NOTE:</a:t>
            </a:r>
            <a:r>
              <a:rPr lang="en-US" sz="1200" baseline="0" dirty="0" smtClean="0"/>
              <a:t> These are suggestions – modify as desired.</a:t>
            </a:r>
          </a:p>
        </p:txBody>
      </p:sp>
      <p:sp>
        <p:nvSpPr>
          <p:cNvPr id="4" name="Slide Number Placeholder 3"/>
          <p:cNvSpPr>
            <a:spLocks noGrp="1"/>
          </p:cNvSpPr>
          <p:nvPr>
            <p:ph type="sldNum" sz="quarter" idx="10"/>
          </p:nvPr>
        </p:nvSpPr>
        <p:spPr/>
        <p:txBody>
          <a:bodyPr/>
          <a:lstStyle/>
          <a:p>
            <a:fld id="{39600C5A-C3CD-479D-AF39-2DB21BDBB13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980661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3:</a:t>
            </a:r>
            <a:r>
              <a:rPr lang="en-US" baseline="0" dirty="0" smtClean="0"/>
              <a:t>  High Humidity</a:t>
            </a:r>
          </a:p>
          <a:p>
            <a:endParaRPr lang="en-US" baseline="0" dirty="0" smtClean="0"/>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 the customer’s home, you see mildew around the registers, notice the air is clammy, and see the thermostat is set below 70 degrees.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Educate the customer on the adverse effects of mold, mildew, and other contaminants that grow in humid conditions.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Directly address your observations:</a:t>
            </a:r>
          </a:p>
          <a:p>
            <a:pPr marL="742950" marR="0" lvl="1"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i="1" dirty="0" smtClean="0">
                <a:solidFill>
                  <a:srgbClr val="4472C4"/>
                </a:solidFill>
              </a:rPr>
              <a:t>“Are you aware of the mildew on your registers?”</a:t>
            </a:r>
          </a:p>
          <a:p>
            <a:pPr marL="742950" marR="0" lvl="1"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i="1" dirty="0" smtClean="0">
                <a:solidFill>
                  <a:srgbClr val="4472C4"/>
                </a:solidFill>
              </a:rPr>
              <a:t>“These conditions are ideal for contaminant growth.”</a:t>
            </a:r>
          </a:p>
          <a:p>
            <a:pPr marL="742950" marR="0" lvl="1"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en-US" i="1" dirty="0" smtClean="0">
              <a:solidFill>
                <a:srgbClr val="4472C4"/>
              </a:solidFill>
            </a:endParaRPr>
          </a:p>
          <a:p>
            <a:pPr marL="285750" indent="-285750" defTabSz="914400">
              <a:lnSpc>
                <a:spcPct val="90000"/>
              </a:lnSpc>
              <a:spcBef>
                <a:spcPts val="1000"/>
              </a:spcBef>
              <a:buFont typeface="Wingdings" panose="05000000000000000000" pitchFamily="2" charset="2"/>
              <a:buChar char="§"/>
            </a:pPr>
            <a:endPar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lvl="1"/>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956912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NOTE:</a:t>
            </a:r>
            <a:r>
              <a:rPr lang="en-US" sz="2400" baseline="0" dirty="0" smtClean="0"/>
              <a:t> These are suggestions – modify as desired.</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4266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(on screen) are just some of the</a:t>
            </a:r>
            <a:r>
              <a:rPr lang="en-US" baseline="0" dirty="0" smtClean="0"/>
              <a:t> </a:t>
            </a:r>
            <a:r>
              <a:rPr lang="en-US" baseline="0" smtClean="0"/>
              <a:t>potential </a:t>
            </a:r>
            <a:r>
              <a:rPr lang="en-US" baseline="0" smtClean="0"/>
              <a:t>sources </a:t>
            </a:r>
            <a:r>
              <a:rPr lang="en-US" baseline="0" dirty="0" smtClean="0"/>
              <a:t>of indoor air pollution.</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4</a:t>
            </a:fld>
            <a:endParaRPr lang="en-US" dirty="0"/>
          </a:p>
        </p:txBody>
      </p:sp>
    </p:spTree>
    <p:extLst>
      <p:ext uri="{BB962C8B-B14F-4D97-AF65-F5344CB8AC3E}">
        <p14:creationId xmlns:p14="http://schemas.microsoft.com/office/powerpoint/2010/main" val="216808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4:  Dust</a:t>
            </a:r>
          </a:p>
          <a:p>
            <a:endParaRPr lang="en-US" dirty="0" smtClean="0"/>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As you walk through the home, you notice dust on the TV and furniture, black streaks under internal doorways, and a negative draft.</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Show the customer your findings.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solidFill>
                  <a:srgbClr val="4472C4"/>
                </a:solidFill>
              </a:rPr>
              <a:t>“Do you notice that you have to dust frequently?”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solidFill>
                  <a:srgbClr val="4472C4"/>
                </a:solidFill>
              </a:rPr>
              <a:t>“Is anyone in the house allergic to dust?”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solidFill>
                  <a:srgbClr val="4472C4"/>
                </a:solidFill>
              </a:rPr>
              <a:t>“Have you ever noticed these streaks under your doors?”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546695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NOTE:</a:t>
            </a:r>
            <a:r>
              <a:rPr lang="en-US" sz="1200" baseline="0" dirty="0" smtClean="0"/>
              <a:t> These are suggestions – modify as desired.</a:t>
            </a:r>
          </a:p>
        </p:txBody>
      </p:sp>
      <p:sp>
        <p:nvSpPr>
          <p:cNvPr id="4" name="Slide Number Placeholder 3"/>
          <p:cNvSpPr>
            <a:spLocks noGrp="1"/>
          </p:cNvSpPr>
          <p:nvPr>
            <p:ph type="sldNum" sz="quarter" idx="10"/>
          </p:nvPr>
        </p:nvSpPr>
        <p:spPr/>
        <p:txBody>
          <a:bodyPr/>
          <a:lstStyle/>
          <a:p>
            <a:fld id="{39600C5A-C3CD-479D-AF39-2DB21BDBB13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697419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step in the selling process is to PRESENT RECOMMENDATIONS.</a:t>
            </a:r>
          </a:p>
          <a:p>
            <a:endParaRPr lang="en-US" baseline="0" dirty="0" smtClean="0"/>
          </a:p>
          <a:p>
            <a:pPr defTabSz="914400">
              <a:lnSpc>
                <a:spcPct val="90000"/>
              </a:lnSpc>
              <a:spcBef>
                <a:spcPts val="1000"/>
              </a:spcBef>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Make a professional presentation of your recommendations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Present your company’s qualifications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Review your customers’ concerns – allow them to sell themselves on your solutions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Present your solutions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Present the cost of your solutions with confidence, knowing your solutions are of great benefit to your customers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Offer a scheduled maintenance programs as part of your proposal</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Request approval to schedule the installation – ASK FOR THE SALE!</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468605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step is to INSTALL THE EQUIPMENT.</a:t>
            </a:r>
          </a:p>
          <a:p>
            <a:pPr marL="285750" indent="-285750" defTabSz="914400">
              <a:lnSpc>
                <a:spcPct val="90000"/>
              </a:lnSpc>
              <a:spcBef>
                <a:spcPts val="1000"/>
              </a:spcBef>
              <a:buFont typeface="Arial" panose="020B0604020202020204" pitchFamily="34" charset="0"/>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Discuss the installation with your team and your customer</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the customer’s concerns and provide background on your customer</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Coordinate installation</a:t>
            </a:r>
          </a:p>
          <a:p>
            <a:pPr marL="285750" indent="-285750" defTabSz="914400">
              <a:lnSpc>
                <a:spcPct val="90000"/>
              </a:lnSpc>
              <a:spcBef>
                <a:spcPts val="1000"/>
              </a:spcBef>
              <a:buFont typeface="Arial" panose="020B0604020202020204" pitchFamily="34" charset="0"/>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Confirm installation plans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Confirm installation date with your customer</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Confirm installation date with your team</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Complete the installation</a:t>
            </a:r>
          </a:p>
          <a:p>
            <a:endParaRPr lang="en-US" baseline="0" dirty="0" smtClean="0"/>
          </a:p>
          <a:p>
            <a:r>
              <a:rPr lang="en-US" baseline="0" dirty="0" smtClean="0"/>
              <a:t>Your overarching concern should be to EXCEED YOUR CUSTOMER’S EXPECTATIONS.</a:t>
            </a:r>
          </a:p>
          <a:p>
            <a:endParaRPr lang="en-US" baseline="0" dirty="0" smtClean="0"/>
          </a:p>
          <a:p>
            <a:r>
              <a:rPr lang="en-US" baseline="0" dirty="0" smtClean="0"/>
              <a:t>Doing so will justify your price exceeding that of your competitors.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874465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you’ll want to VALIDATE YOUR CUSTOMER’S PURCHASE DECISION.</a:t>
            </a:r>
          </a:p>
          <a:p>
            <a:endParaRPr lang="en-US" dirty="0" smtClean="0"/>
          </a:p>
          <a:p>
            <a:pPr defTabSz="914400">
              <a:lnSpc>
                <a:spcPct val="90000"/>
              </a:lnSpc>
              <a:spcBef>
                <a:spcPts val="1000"/>
              </a:spcBef>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Thank your customers for buying your solutions!</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Send a “Thank You” card and let your customer know you are always available to answer questions or offer advice</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Offer a “Preferred Customer” discount for preventive maintenance of the newly installed equipment</a:t>
            </a:r>
          </a:p>
          <a:p>
            <a:pPr marL="285750" indent="-285750" defTabSz="914400">
              <a:lnSpc>
                <a:spcPct val="90000"/>
              </a:lnSpc>
              <a:spcBef>
                <a:spcPts val="1000"/>
              </a:spcBef>
              <a:buFont typeface="Wingdings" panose="05000000000000000000" pitchFamily="2" charset="2"/>
              <a:buChar char="§"/>
            </a:pPr>
            <a:r>
              <a:rPr lang="en-US" sz="12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Send customer reminders for maintenance 9 to 11 months after install (e.g., filters, UV lights)</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486357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Here are some of the more common</a:t>
            </a:r>
            <a:r>
              <a:rPr lang="en-US" baseline="0" dirty="0" smtClean="0"/>
              <a:t> household pollutants.</a:t>
            </a:r>
          </a:p>
          <a:p>
            <a:endParaRPr lang="en-US" baseline="0" dirty="0" smtClean="0"/>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Radon – colorless, odorless, radioactive gas</a:t>
            </a:r>
            <a:r>
              <a:rPr lang="en-US" baseline="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 – can lead to lung cancer</a:t>
            </a:r>
            <a:endPar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Environmental tobacco smoke – environmental tobacco smoke is the mixture of smoke that comes from the end of a cigarette,</a:t>
            </a:r>
            <a:r>
              <a:rPr lang="en-US" baseline="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 pipe, or cigar and smoke exhaled by the smoker – consists of over 4000 compounds, more than 40 of which are known to cause cancer and many of which are strong irritants</a:t>
            </a:r>
            <a:endPar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Biological contaminants - </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Dust mites – microscopic</a:t>
            </a:r>
            <a:r>
              <a:rPr lang="en-US" baseline="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 spiderlike insects usually found indoors – in warm, humid conditions they thrive and produce waste pellets – they are a primary irritant to people sensitive to dust irritants</a:t>
            </a:r>
            <a:endPar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Molds – many spores found indoors dome from outside; however, quantities</a:t>
            </a:r>
            <a:r>
              <a:rPr lang="en-US" baseline="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 of mold growing indoors can produce many harmful spores; mold is usually found in areas of high humidity; can cause serious problems for those who suffer from disorders such as chronic obstructive pulmonary disease (COPD) or asthma</a:t>
            </a:r>
            <a:endPar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Household products containing organic chemicals – paints, varnishes,</a:t>
            </a:r>
            <a:r>
              <a:rPr lang="en-US" baseline="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 cleaning products, disinfecting products, hobby products, and various fuels contain organic chemicals that are irritants or are otherwise harmful to humans</a:t>
            </a:r>
            <a:endPar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Pesticides -  most disinfectants</a:t>
            </a:r>
            <a:r>
              <a:rPr lang="en-US" baseline="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 and kitchen sanitizers contain pesticides</a:t>
            </a:r>
            <a:endPar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Asbestos – found in older homes and buildings  - is a proven carcinogen</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Lead - </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5</a:t>
            </a:fld>
            <a:endParaRPr lang="en-US" dirty="0"/>
          </a:p>
        </p:txBody>
      </p:sp>
    </p:spTree>
    <p:extLst>
      <p:ext uri="{BB962C8B-B14F-4D97-AF65-F5344CB8AC3E}">
        <p14:creationId xmlns:p14="http://schemas.microsoft.com/office/powerpoint/2010/main" val="228367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Some types of contamination can be easily determined; steps can be taken to eliminate the source</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Many types of indoor air quality testing and monitoring instruments are available.  These can measure</a:t>
            </a:r>
            <a:r>
              <a:rPr lang="en-US" baseline="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 things such as</a:t>
            </a:r>
            <a:endPar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742950" lvl="1" indent="-285750" defTabSz="914400">
              <a:lnSpc>
                <a:spcPct val="90000"/>
              </a:lnSpc>
              <a:spcBef>
                <a:spcPts val="1000"/>
              </a:spcBef>
              <a:buFont typeface="Arial" panose="020B0604020202020204" pitchFamily="34" charset="0"/>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Carbon dioxide</a:t>
            </a:r>
          </a:p>
          <a:p>
            <a:pPr marL="742950" lvl="1" indent="-285750" defTabSz="914400">
              <a:lnSpc>
                <a:spcPct val="90000"/>
              </a:lnSpc>
              <a:spcBef>
                <a:spcPts val="1000"/>
              </a:spcBef>
              <a:buFont typeface="Arial" panose="020B0604020202020204" pitchFamily="34" charset="0"/>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Carbon monoxide</a:t>
            </a:r>
          </a:p>
          <a:p>
            <a:pPr marL="742950" lvl="1" indent="-285750" defTabSz="914400">
              <a:lnSpc>
                <a:spcPct val="90000"/>
              </a:lnSpc>
              <a:spcBef>
                <a:spcPts val="1000"/>
              </a:spcBef>
              <a:buFont typeface="Arial" panose="020B0604020202020204" pitchFamily="34" charset="0"/>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Hydrogen sulfide</a:t>
            </a:r>
          </a:p>
          <a:p>
            <a:pPr marL="742950" lvl="1" indent="-285750" defTabSz="914400">
              <a:lnSpc>
                <a:spcPct val="90000"/>
              </a:lnSpc>
              <a:spcBef>
                <a:spcPts val="1000"/>
              </a:spcBef>
              <a:buFont typeface="Arial" panose="020B0604020202020204" pitchFamily="34" charset="0"/>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Sulfur dioxide</a:t>
            </a:r>
          </a:p>
          <a:p>
            <a:pPr marL="742950" lvl="1" indent="-285750" defTabSz="914400">
              <a:lnSpc>
                <a:spcPct val="90000"/>
              </a:lnSpc>
              <a:spcBef>
                <a:spcPts val="1000"/>
              </a:spcBef>
              <a:buFont typeface="Arial" panose="020B0604020202020204" pitchFamily="34" charset="0"/>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Chlorine</a:t>
            </a:r>
          </a:p>
          <a:p>
            <a:pPr marL="742950" lvl="1" indent="-285750" defTabSz="914400">
              <a:lnSpc>
                <a:spcPct val="90000"/>
              </a:lnSpc>
              <a:spcBef>
                <a:spcPts val="1000"/>
              </a:spcBef>
              <a:buFont typeface="Arial" panose="020B0604020202020204" pitchFamily="34" charset="0"/>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And others…</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6</a:t>
            </a:fld>
            <a:endParaRPr lang="en-US" dirty="0"/>
          </a:p>
        </p:txBody>
      </p:sp>
    </p:spTree>
    <p:extLst>
      <p:ext uri="{BB962C8B-B14F-4D97-AF65-F5344CB8AC3E}">
        <p14:creationId xmlns:p14="http://schemas.microsoft.com/office/powerpoint/2010/main" val="332306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modern</a:t>
            </a:r>
            <a:r>
              <a:rPr lang="en-US" baseline="0" dirty="0" smtClean="0"/>
              <a:t> homes and office buildings are designed and constructed more tightly than those in the past to help keep the outside air out in order to maximize the efficiency of heating and cooling systems. However, this may result in accumulation of pollution indoors.  Inadequate ventilation can increase the effects of indoor pollution.  To offset the negative effects of tight construction, mechanical ventilation may be required. </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7</a:t>
            </a:fld>
            <a:endParaRPr lang="en-US" dirty="0"/>
          </a:p>
        </p:txBody>
      </p:sp>
    </p:spTree>
    <p:extLst>
      <p:ext uri="{BB962C8B-B14F-4D97-AF65-F5344CB8AC3E}">
        <p14:creationId xmlns:p14="http://schemas.microsoft.com/office/powerpoint/2010/main" val="108038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Ventilation is the process of supplying air by natural or mechanical means to a space.  Ventilation air is part of the air supplied from outdoors plus any recirculated air that has been cleaned or treated.  Ventilation air should be supplied to the occupants’ breathing</a:t>
            </a:r>
            <a:r>
              <a:rPr lang="en-US" baseline="0" dirty="0" smtClean="0"/>
              <a:t> space.  Indoor air quality can be improved when proper ventilation procedures are followed.  </a:t>
            </a:r>
          </a:p>
          <a:p>
            <a:r>
              <a:rPr lang="en-US" baseline="0" dirty="0" smtClean="0"/>
              <a:t/>
            </a:r>
            <a:br>
              <a:rPr lang="en-US" baseline="0" dirty="0" smtClean="0"/>
            </a:br>
            <a:r>
              <a:rPr lang="en-US" baseline="0" dirty="0" smtClean="0"/>
              <a:t>Ventilation has a negative effect on the efficiency of heating and cooling systems.  The air that is brought in from the outside must be heated or cooled to maintain the desired temperature in the occupied space.  </a:t>
            </a:r>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8</a:t>
            </a:fld>
            <a:endParaRPr lang="en-US" dirty="0"/>
          </a:p>
        </p:txBody>
      </p:sp>
    </p:spTree>
    <p:extLst>
      <p:ext uri="{BB962C8B-B14F-4D97-AF65-F5344CB8AC3E}">
        <p14:creationId xmlns:p14="http://schemas.microsoft.com/office/powerpoint/2010/main" val="136901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Energy</a:t>
            </a:r>
            <a:r>
              <a:rPr lang="en-US" baseline="0" dirty="0" smtClean="0"/>
              <a:t> recovery ventilators are commonly used to reduce the negative effects on system efficiency by transferring heat between the entering and leaving air streams.  </a:t>
            </a:r>
          </a:p>
          <a:p>
            <a:endParaRPr lang="en-US" baseline="0" dirty="0" smtClean="0"/>
          </a:p>
          <a:p>
            <a:r>
              <a:rPr lang="en-US" baseline="0" dirty="0" smtClean="0"/>
              <a:t>Heat Recovery Ventilators (HRVs) transfer heat and are used primarily in northern climates where cooling is not a major factor.</a:t>
            </a:r>
          </a:p>
          <a:p>
            <a:r>
              <a:rPr lang="en-US" baseline="0" dirty="0" smtClean="0"/>
              <a:t/>
            </a:r>
            <a:br>
              <a:rPr lang="en-US" baseline="0" dirty="0" smtClean="0"/>
            </a:br>
            <a:r>
              <a:rPr lang="en-US" baseline="0" dirty="0" smtClean="0"/>
              <a:t>Energy Recovery Ventilators (ERVs) transfer both heat and moisture.</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9</a:t>
            </a:fld>
            <a:endParaRPr lang="en-US" dirty="0"/>
          </a:p>
        </p:txBody>
      </p:sp>
    </p:spTree>
    <p:extLst>
      <p:ext uri="{BB962C8B-B14F-4D97-AF65-F5344CB8AC3E}">
        <p14:creationId xmlns:p14="http://schemas.microsoft.com/office/powerpoint/2010/main" val="160071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a:t>
            </a:r>
            <a:r>
              <a:rPr lang="en-US" baseline="0" dirty="0" smtClean="0"/>
              <a:t> cleaning, achieved through filtration and/or purification, is another means of improving indoor air quality.</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10</a:t>
            </a:fld>
            <a:endParaRPr lang="en-US" dirty="0"/>
          </a:p>
        </p:txBody>
      </p:sp>
    </p:spTree>
    <p:extLst>
      <p:ext uri="{BB962C8B-B14F-4D97-AF65-F5344CB8AC3E}">
        <p14:creationId xmlns:p14="http://schemas.microsoft.com/office/powerpoint/2010/main" val="2692045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Johnstone Mast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2549" y="1114050"/>
            <a:ext cx="7772400" cy="407179"/>
          </a:xfrm>
        </p:spPr>
        <p:txBody>
          <a:bodyPr anchor="b">
            <a:normAutofit/>
          </a:bodyPr>
          <a:lstStyle>
            <a:lvl1pPr algn="l">
              <a:defRPr sz="2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0862" y="1582045"/>
            <a:ext cx="7818120" cy="437947"/>
          </a:xfrm>
        </p:spPr>
        <p:txBody>
          <a:bodyPr>
            <a:normAutofit/>
          </a:bodyPr>
          <a:lstStyle>
            <a:lvl1pPr marL="0" indent="0" algn="l">
              <a:buNone/>
              <a:defRPr sz="1800">
                <a:solidFill>
                  <a:srgbClr val="003C8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Content Placeholder 2"/>
          <p:cNvSpPr>
            <a:spLocks noGrp="1"/>
          </p:cNvSpPr>
          <p:nvPr>
            <p:ph idx="13"/>
          </p:nvPr>
        </p:nvSpPr>
        <p:spPr>
          <a:xfrm>
            <a:off x="653587" y="2041756"/>
            <a:ext cx="7886700" cy="4351338"/>
          </a:xfrm>
        </p:spPr>
        <p:txBody>
          <a:bodyPr>
            <a:normAutofit/>
          </a:bodyPr>
          <a:lstStyle>
            <a:lvl1pPr marL="2286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hasCustomPrompt="1"/>
          </p:nvPr>
        </p:nvSpPr>
        <p:spPr>
          <a:xfrm>
            <a:off x="174625" y="614363"/>
            <a:ext cx="1446213" cy="200025"/>
          </a:xfrm>
        </p:spPr>
        <p:txBody>
          <a:bodyPr>
            <a:noAutofit/>
          </a:bodyPr>
          <a:lstStyle>
            <a:lvl1pPr marL="0" indent="0">
              <a:buNone/>
              <a:defRPr sz="1000" b="0" i="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Course Name</a:t>
            </a:r>
          </a:p>
        </p:txBody>
      </p:sp>
      <p:sp>
        <p:nvSpPr>
          <p:cNvPr id="11" name="Text Placeholder 10"/>
          <p:cNvSpPr>
            <a:spLocks noGrp="1"/>
          </p:cNvSpPr>
          <p:nvPr>
            <p:ph type="body" sz="quarter" idx="15"/>
          </p:nvPr>
        </p:nvSpPr>
        <p:spPr>
          <a:xfrm>
            <a:off x="5419725" y="539750"/>
            <a:ext cx="606425" cy="200025"/>
          </a:xfrm>
        </p:spPr>
        <p:txBody>
          <a:bodyPr>
            <a:noAutofit/>
          </a:bodyPr>
          <a:lstStyle>
            <a:lvl1pPr marL="0" indent="0">
              <a:buNone/>
              <a:defRPr sz="1000" baseline="0">
                <a:solidFill>
                  <a:schemeClr val="bg1"/>
                </a:solidFill>
                <a:latin typeface="Open Sans Light" panose="020B0306030504020204" pitchFamily="34" charset="0"/>
              </a:defRPr>
            </a:lvl1pPr>
            <a:lvl2pPr>
              <a:defRPr sz="1000" baseline="0">
                <a:solidFill>
                  <a:schemeClr val="bg1"/>
                </a:solidFill>
                <a:latin typeface="Open Sans Light" panose="020B0306030504020204" pitchFamily="34" charset="0"/>
              </a:defRPr>
            </a:lvl2pPr>
            <a:lvl3pPr>
              <a:defRPr sz="1000" baseline="0">
                <a:solidFill>
                  <a:schemeClr val="bg1"/>
                </a:solidFill>
                <a:latin typeface="Open Sans Light" panose="020B0306030504020204" pitchFamily="34" charset="0"/>
              </a:defRPr>
            </a:lvl3pPr>
            <a:lvl4pPr>
              <a:defRPr sz="1000" baseline="0">
                <a:solidFill>
                  <a:schemeClr val="bg1"/>
                </a:solidFill>
                <a:latin typeface="Open Sans Light" panose="020B0306030504020204" pitchFamily="34" charset="0"/>
              </a:defRPr>
            </a:lvl4pPr>
            <a:lvl5pPr>
              <a:defRPr sz="1000" baseline="0">
                <a:solidFill>
                  <a:schemeClr val="bg1"/>
                </a:solidFill>
                <a:latin typeface="Open Sans Light" panose="020B0306030504020204" pitchFamily="34" charset="0"/>
              </a:defRPr>
            </a:lvl5pPr>
          </a:lstStyle>
          <a:p>
            <a:pPr lvl="0"/>
            <a:r>
              <a:rPr lang="en-US"/>
              <a:t>Click to edit Master text styles</a:t>
            </a:r>
          </a:p>
        </p:txBody>
      </p:sp>
      <p:sp>
        <p:nvSpPr>
          <p:cNvPr id="13" name="Text Placeholder 12"/>
          <p:cNvSpPr>
            <a:spLocks noGrp="1"/>
          </p:cNvSpPr>
          <p:nvPr>
            <p:ph type="body" sz="quarter" idx="16"/>
          </p:nvPr>
        </p:nvSpPr>
        <p:spPr>
          <a:xfrm>
            <a:off x="6184439" y="523875"/>
            <a:ext cx="2568575" cy="223838"/>
          </a:xfrm>
        </p:spPr>
        <p:txBody>
          <a:bodyPr>
            <a:noAutofit/>
          </a:bodyPr>
          <a:lstStyle>
            <a:lvl1pPr marL="0" indent="0">
              <a:buNone/>
              <a:defRPr sz="1000" baseline="0">
                <a:solidFill>
                  <a:schemeClr val="bg1"/>
                </a:solidFill>
                <a:latin typeface="Open Sans Light" panose="020B0306030504020204" pitchFamily="34" charset="0"/>
              </a:defRPr>
            </a:lvl1pPr>
            <a:lvl2pPr>
              <a:defRPr sz="1000" baseline="0">
                <a:solidFill>
                  <a:schemeClr val="bg1"/>
                </a:solidFill>
                <a:latin typeface="Open Sans Light" panose="020B0306030504020204" pitchFamily="34" charset="0"/>
              </a:defRPr>
            </a:lvl2pPr>
            <a:lvl3pPr>
              <a:defRPr sz="1000" baseline="0">
                <a:solidFill>
                  <a:schemeClr val="bg1"/>
                </a:solidFill>
                <a:latin typeface="Open Sans Light" panose="020B0306030504020204" pitchFamily="34" charset="0"/>
              </a:defRPr>
            </a:lvl3pPr>
            <a:lvl4pPr>
              <a:defRPr sz="1000" baseline="0">
                <a:solidFill>
                  <a:schemeClr val="bg1"/>
                </a:solidFill>
                <a:latin typeface="Open Sans Light" panose="020B0306030504020204" pitchFamily="34" charset="0"/>
              </a:defRPr>
            </a:lvl4pPr>
            <a:lvl5pPr>
              <a:defRPr sz="1000" baseline="0">
                <a:solidFill>
                  <a:schemeClr val="bg1"/>
                </a:solidFill>
                <a:latin typeface="Open Sans Light" panose="020B03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204727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0958" y="111960"/>
            <a:ext cx="8892000" cy="2259720"/>
          </a:xfrm>
        </p:spPr>
        <p:txBody>
          <a:bodyPr/>
          <a:lstStyle/>
          <a:p>
            <a:r>
              <a:rPr lang="en-US"/>
              <a:t>Click icon to add picture</a:t>
            </a:r>
          </a:p>
        </p:txBody>
      </p:sp>
      <p:sp>
        <p:nvSpPr>
          <p:cNvPr id="2" name="Title 1"/>
          <p:cNvSpPr>
            <a:spLocks noGrp="1"/>
          </p:cNvSpPr>
          <p:nvPr>
            <p:ph type="title"/>
          </p:nvPr>
        </p:nvSpPr>
        <p:spPr>
          <a:xfrm>
            <a:off x="508899" y="2304288"/>
            <a:ext cx="7809463"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279140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27"/>
            <a:ext cx="9144000" cy="3016418"/>
          </a:xfrm>
        </p:spPr>
        <p:txBody>
          <a:bodyPr/>
          <a:lstStyle/>
          <a:p>
            <a:r>
              <a:rPr lang="en-US"/>
              <a:t>Click icon to add picture</a:t>
            </a:r>
          </a:p>
        </p:txBody>
      </p:sp>
      <p:sp>
        <p:nvSpPr>
          <p:cNvPr id="3" name="Title Placeholder 1"/>
          <p:cNvSpPr>
            <a:spLocks noGrp="1"/>
          </p:cNvSpPr>
          <p:nvPr>
            <p:ph type="title"/>
          </p:nvPr>
        </p:nvSpPr>
        <p:spPr>
          <a:xfrm>
            <a:off x="508899" y="301752"/>
            <a:ext cx="7809463"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276829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086225" y="113016"/>
            <a:ext cx="4942251" cy="6626831"/>
          </a:xfrm>
        </p:spPr>
        <p:txBody>
          <a:bodyPr/>
          <a:lstStyle/>
          <a:p>
            <a:r>
              <a:rPr lang="en-US"/>
              <a:t>Click icon to add picture</a:t>
            </a:r>
          </a:p>
        </p:txBody>
      </p:sp>
      <p:sp>
        <p:nvSpPr>
          <p:cNvPr id="2" name="Title 1"/>
          <p:cNvSpPr>
            <a:spLocks noGrp="1"/>
          </p:cNvSpPr>
          <p:nvPr>
            <p:ph type="title"/>
          </p:nvPr>
        </p:nvSpPr>
        <p:spPr>
          <a:xfrm>
            <a:off x="508900" y="301752"/>
            <a:ext cx="3577326" cy="1143000"/>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820044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30825" y="99000"/>
            <a:ext cx="3697651" cy="6660000"/>
          </a:xfrm>
        </p:spPr>
        <p:txBody>
          <a:bodyPr/>
          <a:lstStyle/>
          <a:p>
            <a:r>
              <a:rPr lang="en-US"/>
              <a:t>Click icon to add picture</a:t>
            </a:r>
          </a:p>
        </p:txBody>
      </p:sp>
      <p:sp>
        <p:nvSpPr>
          <p:cNvPr id="3" name="Title 2"/>
          <p:cNvSpPr>
            <a:spLocks noGrp="1"/>
          </p:cNvSpPr>
          <p:nvPr>
            <p:ph type="title"/>
          </p:nvPr>
        </p:nvSpPr>
        <p:spPr>
          <a:xfrm>
            <a:off x="401320" y="302850"/>
            <a:ext cx="4403760"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1223170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6" name="Rectangle 5"/>
          <p:cNvSpPr/>
          <p:nvPr userDrawn="1"/>
        </p:nvSpPr>
        <p:spPr>
          <a:xfrm>
            <a:off x="108000" y="99000"/>
            <a:ext cx="8928000" cy="66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2"/>
            <a:endParaRPr lang="en-US" sz="2000" dirty="0">
              <a:latin typeface="Open Sans" panose="020B0606030504020204" pitchFamily="34" charset="0"/>
              <a:cs typeface="Open Sans" panose="020B0606030504020204" pitchFamily="34" charset="0"/>
            </a:endParaRPr>
          </a:p>
        </p:txBody>
      </p:sp>
      <p:sp>
        <p:nvSpPr>
          <p:cNvPr id="7" name="Rectangle 6"/>
          <p:cNvSpPr/>
          <p:nvPr userDrawn="1"/>
        </p:nvSpPr>
        <p:spPr>
          <a:xfrm>
            <a:off x="0" y="2502864"/>
            <a:ext cx="739292" cy="1852272"/>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974124" y="2679192"/>
            <a:ext cx="7809463" cy="1143000"/>
          </a:xfrm>
        </p:spPr>
        <p:txBody>
          <a:bodyPr/>
          <a:lstStyle>
            <a:lvl1pPr>
              <a:defRPr>
                <a:solidFill>
                  <a:srgbClr val="FFFFFF"/>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08556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508899" y="301752"/>
            <a:ext cx="7809463" cy="1143000"/>
          </a:xfrm>
        </p:spPr>
        <p:txBody>
          <a:bodyPr vert="horz" lIns="91440" tIns="45720" rIns="91440" bIns="45720" rtlCol="0" anchor="ctr">
            <a:normAutofit/>
          </a:bodyPr>
          <a:lstStyle>
            <a:lvl1pPr>
              <a:defRPr lang="en-US"/>
            </a:lvl1pPr>
          </a:lstStyle>
          <a:p>
            <a:pPr lvl="0"/>
            <a:r>
              <a:rPr lang="en-US"/>
              <a:t>Click to edit Master title style</a:t>
            </a:r>
          </a:p>
        </p:txBody>
      </p:sp>
    </p:spTree>
    <p:custDataLst>
      <p:tags r:id="rId1"/>
    </p:custDataLst>
    <p:extLst>
      <p:ext uri="{BB962C8B-B14F-4D97-AF65-F5344CB8AC3E}">
        <p14:creationId xmlns:p14="http://schemas.microsoft.com/office/powerpoint/2010/main" val="232650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9856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oAutofit/>
          </a:bodyPr>
          <a:lstStyle/>
          <a:p>
            <a:r>
              <a:rPr lang="en-US"/>
              <a:t>Click icon to add picture</a:t>
            </a:r>
            <a:endParaRPr lang="en-US" dirty="0"/>
          </a:p>
        </p:txBody>
      </p:sp>
      <p:sp>
        <p:nvSpPr>
          <p:cNvPr id="2" name="Title 1"/>
          <p:cNvSpPr>
            <a:spLocks noGrp="1"/>
          </p:cNvSpPr>
          <p:nvPr>
            <p:ph type="title"/>
          </p:nvPr>
        </p:nvSpPr>
        <p:spPr>
          <a:xfrm>
            <a:off x="3471333" y="2834640"/>
            <a:ext cx="2201334" cy="924418"/>
          </a:xfrm>
        </p:spPr>
        <p:txBody>
          <a:bodyPr vert="horz" lIns="91440" tIns="45720" rIns="91440" bIns="45720" rtlCol="0" anchor="ctr">
            <a:noAutofit/>
          </a:bodyPr>
          <a:lstStyle>
            <a:lvl1pPr>
              <a:defRPr lang="en-US" sz="2400">
                <a:solidFill>
                  <a:schemeClr val="bg2"/>
                </a:solidFill>
              </a:defRPr>
            </a:lvl1pPr>
          </a:lstStyle>
          <a:p>
            <a:pPr marL="0" lvl="0" algn="ctr">
              <a:spcBef>
                <a:spcPts val="0"/>
              </a:spcBef>
            </a:pPr>
            <a:r>
              <a:rPr lang="en-US"/>
              <a:t>Click to edit Master title style</a:t>
            </a:r>
            <a:endParaRPr lang="en-US" dirty="0"/>
          </a:p>
        </p:txBody>
      </p:sp>
    </p:spTree>
    <p:custDataLst>
      <p:tags r:id="rId1"/>
    </p:custDataLst>
    <p:extLst>
      <p:ext uri="{BB962C8B-B14F-4D97-AF65-F5344CB8AC3E}">
        <p14:creationId xmlns:p14="http://schemas.microsoft.com/office/powerpoint/2010/main" val="3513033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oAutofit/>
          </a:bodyPr>
          <a:lstStyle/>
          <a:p>
            <a:r>
              <a:rPr lang="en-US"/>
              <a:t>Click icon to add picture</a:t>
            </a:r>
            <a:endParaRPr lang="en-US" dirty="0"/>
          </a:p>
        </p:txBody>
      </p:sp>
      <p:sp>
        <p:nvSpPr>
          <p:cNvPr id="2" name="Title 1"/>
          <p:cNvSpPr>
            <a:spLocks noGrp="1"/>
          </p:cNvSpPr>
          <p:nvPr>
            <p:ph type="title"/>
          </p:nvPr>
        </p:nvSpPr>
        <p:spPr>
          <a:xfrm>
            <a:off x="2878669" y="2572946"/>
            <a:ext cx="3386664" cy="551264"/>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lIns="91440" tIns="45720" rIns="91440" bIns="45720" rtlCol="0" anchor="ctr">
            <a:noAutofit/>
          </a:bodyPr>
          <a:lstStyle>
            <a:lvl1pPr>
              <a:defRPr lang="en-US" sz="1600" i="0">
                <a:solidFill>
                  <a:schemeClr val="accent3">
                    <a:lumMod val="75000"/>
                  </a:schemeClr>
                </a:solidFill>
                <a:latin typeface="Lobster Two"/>
                <a:ea typeface="Calibri"/>
                <a:cs typeface="Lobster Two"/>
              </a:defRPr>
            </a:lvl1pPr>
          </a:lstStyle>
          <a:p>
            <a:pPr marL="0" lvl="0" algn="ctr">
              <a:lnSpc>
                <a:spcPct val="125000"/>
              </a:lnSpc>
            </a:pPr>
            <a:r>
              <a:rPr lang="en-US"/>
              <a:t>Click to edit Master title style</a:t>
            </a:r>
            <a:endParaRPr lang="en-US" dirty="0"/>
          </a:p>
        </p:txBody>
      </p:sp>
    </p:spTree>
    <p:custDataLst>
      <p:tags r:id="rId1"/>
    </p:custDataLst>
    <p:extLst>
      <p:ext uri="{BB962C8B-B14F-4D97-AF65-F5344CB8AC3E}">
        <p14:creationId xmlns:p14="http://schemas.microsoft.com/office/powerpoint/2010/main" val="159815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Indented">
    <p:spTree>
      <p:nvGrpSpPr>
        <p:cNvPr id="1" name=""/>
        <p:cNvGrpSpPr/>
        <p:nvPr/>
      </p:nvGrpSpPr>
      <p:grpSpPr>
        <a:xfrm>
          <a:off x="0" y="0"/>
          <a:ext cx="0" cy="0"/>
          <a:chOff x="0" y="0"/>
          <a:chExt cx="0" cy="0"/>
        </a:xfrm>
      </p:grpSpPr>
      <p:sp>
        <p:nvSpPr>
          <p:cNvPr id="4" name="Title 3"/>
          <p:cNvSpPr>
            <a:spLocks noGrp="1"/>
          </p:cNvSpPr>
          <p:nvPr>
            <p:ph type="title"/>
          </p:nvPr>
        </p:nvSpPr>
        <p:spPr>
          <a:xfrm>
            <a:off x="2125137" y="2764290"/>
            <a:ext cx="6319886" cy="73152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lIns="91440" tIns="45720" rIns="91440" bIns="45720" rtlCol="0" anchor="ctr">
            <a:noAutofit/>
          </a:bodyPr>
          <a:lstStyle>
            <a:lvl1pPr>
              <a:defRPr lang="en-US" sz="3200">
                <a:ea typeface="Calibri"/>
              </a:defRPr>
            </a:lvl1pPr>
          </a:lstStyle>
          <a:p>
            <a:pPr marL="0" lvl="0">
              <a:lnSpc>
                <a:spcPct val="125000"/>
              </a:lnSpc>
            </a:pPr>
            <a:r>
              <a:rPr lang="en-US"/>
              <a:t>Click to edit Master title style</a:t>
            </a:r>
          </a:p>
        </p:txBody>
      </p:sp>
    </p:spTree>
    <p:custDataLst>
      <p:tags r:id="rId1"/>
    </p:custDataLst>
    <p:extLst>
      <p:ext uri="{BB962C8B-B14F-4D97-AF65-F5344CB8AC3E}">
        <p14:creationId xmlns:p14="http://schemas.microsoft.com/office/powerpoint/2010/main" val="2210769331"/>
      </p:ext>
    </p:extLst>
  </p:cSld>
  <p:clrMapOvr>
    <a:masterClrMapping/>
  </p:clrMapOvr>
  <p:extLst mod="1">
    <p:ext uri="{DCECCB84-F9BA-43D5-87BE-67443E8EF086}">
      <p15:sldGuideLst xmlns:p15="http://schemas.microsoft.com/office/powerpoint/2012/main">
        <p15:guide id="1" orient="horz" pos="2064">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Johnstone Mast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2549" y="1114050"/>
            <a:ext cx="7772400" cy="407179"/>
          </a:xfrm>
        </p:spPr>
        <p:txBody>
          <a:bodyPr anchor="b">
            <a:normAutofit/>
          </a:bodyPr>
          <a:lstStyle>
            <a:lvl1pPr algn="l">
              <a:defRPr sz="2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0862" y="1582045"/>
            <a:ext cx="7818120" cy="437947"/>
          </a:xfrm>
        </p:spPr>
        <p:txBody>
          <a:bodyPr>
            <a:normAutofit/>
          </a:bodyPr>
          <a:lstStyle>
            <a:lvl1pPr marL="0" indent="0" algn="l">
              <a:buNone/>
              <a:defRPr sz="1800">
                <a:solidFill>
                  <a:srgbClr val="003C8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Content Placeholder 2"/>
          <p:cNvSpPr>
            <a:spLocks noGrp="1"/>
          </p:cNvSpPr>
          <p:nvPr>
            <p:ph idx="13"/>
          </p:nvPr>
        </p:nvSpPr>
        <p:spPr>
          <a:xfrm>
            <a:off x="653587" y="2041756"/>
            <a:ext cx="7886700" cy="4351338"/>
          </a:xfrm>
        </p:spPr>
        <p:txBody>
          <a:bodyPr>
            <a:normAutofit/>
          </a:bodyPr>
          <a:lstStyle>
            <a:lvl1pPr marL="2286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hasCustomPrompt="1"/>
          </p:nvPr>
        </p:nvSpPr>
        <p:spPr>
          <a:xfrm>
            <a:off x="174625" y="614363"/>
            <a:ext cx="1446213" cy="200025"/>
          </a:xfrm>
        </p:spPr>
        <p:txBody>
          <a:bodyPr>
            <a:noAutofit/>
          </a:bodyPr>
          <a:lstStyle>
            <a:lvl1pPr marL="0" indent="0">
              <a:buNone/>
              <a:defRPr sz="1000" b="0" i="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Course Name</a:t>
            </a:r>
          </a:p>
        </p:txBody>
      </p:sp>
      <p:sp>
        <p:nvSpPr>
          <p:cNvPr id="11" name="Text Placeholder 10"/>
          <p:cNvSpPr>
            <a:spLocks noGrp="1"/>
          </p:cNvSpPr>
          <p:nvPr>
            <p:ph type="body" sz="quarter" idx="15"/>
          </p:nvPr>
        </p:nvSpPr>
        <p:spPr>
          <a:xfrm>
            <a:off x="5419725" y="539750"/>
            <a:ext cx="606425" cy="200025"/>
          </a:xfrm>
        </p:spPr>
        <p:txBody>
          <a:bodyPr>
            <a:noAutofit/>
          </a:bodyPr>
          <a:lstStyle>
            <a:lvl1pPr marL="0" indent="0">
              <a:buNone/>
              <a:defRPr sz="1000" baseline="0">
                <a:solidFill>
                  <a:schemeClr val="bg1"/>
                </a:solidFill>
                <a:latin typeface="Open Sans Light" panose="020B0306030504020204" pitchFamily="34" charset="0"/>
              </a:defRPr>
            </a:lvl1pPr>
            <a:lvl2pPr>
              <a:defRPr sz="1000" baseline="0">
                <a:solidFill>
                  <a:schemeClr val="bg1"/>
                </a:solidFill>
                <a:latin typeface="Open Sans Light" panose="020B0306030504020204" pitchFamily="34" charset="0"/>
              </a:defRPr>
            </a:lvl2pPr>
            <a:lvl3pPr>
              <a:defRPr sz="1000" baseline="0">
                <a:solidFill>
                  <a:schemeClr val="bg1"/>
                </a:solidFill>
                <a:latin typeface="Open Sans Light" panose="020B0306030504020204" pitchFamily="34" charset="0"/>
              </a:defRPr>
            </a:lvl3pPr>
            <a:lvl4pPr>
              <a:defRPr sz="1000" baseline="0">
                <a:solidFill>
                  <a:schemeClr val="bg1"/>
                </a:solidFill>
                <a:latin typeface="Open Sans Light" panose="020B0306030504020204" pitchFamily="34" charset="0"/>
              </a:defRPr>
            </a:lvl4pPr>
            <a:lvl5pPr>
              <a:defRPr sz="1000" baseline="0">
                <a:solidFill>
                  <a:schemeClr val="bg1"/>
                </a:solidFill>
                <a:latin typeface="Open Sans Light" panose="020B0306030504020204" pitchFamily="34" charset="0"/>
              </a:defRPr>
            </a:lvl5pPr>
          </a:lstStyle>
          <a:p>
            <a:pPr lvl="0"/>
            <a:r>
              <a:rPr lang="en-US"/>
              <a:t>Click to edit Master text styles</a:t>
            </a:r>
          </a:p>
        </p:txBody>
      </p:sp>
      <p:sp>
        <p:nvSpPr>
          <p:cNvPr id="13" name="Text Placeholder 12"/>
          <p:cNvSpPr>
            <a:spLocks noGrp="1"/>
          </p:cNvSpPr>
          <p:nvPr>
            <p:ph type="body" sz="quarter" idx="16"/>
          </p:nvPr>
        </p:nvSpPr>
        <p:spPr>
          <a:xfrm>
            <a:off x="6184439" y="523875"/>
            <a:ext cx="2568575" cy="223838"/>
          </a:xfrm>
        </p:spPr>
        <p:txBody>
          <a:bodyPr>
            <a:noAutofit/>
          </a:bodyPr>
          <a:lstStyle>
            <a:lvl1pPr marL="0" indent="0">
              <a:buNone/>
              <a:defRPr sz="1000" baseline="0">
                <a:solidFill>
                  <a:schemeClr val="bg1"/>
                </a:solidFill>
                <a:latin typeface="Open Sans Light" panose="020B0306030504020204" pitchFamily="34" charset="0"/>
              </a:defRPr>
            </a:lvl1pPr>
            <a:lvl2pPr>
              <a:defRPr sz="1000" baseline="0">
                <a:solidFill>
                  <a:schemeClr val="bg1"/>
                </a:solidFill>
                <a:latin typeface="Open Sans Light" panose="020B0306030504020204" pitchFamily="34" charset="0"/>
              </a:defRPr>
            </a:lvl2pPr>
            <a:lvl3pPr>
              <a:defRPr sz="1000" baseline="0">
                <a:solidFill>
                  <a:schemeClr val="bg1"/>
                </a:solidFill>
                <a:latin typeface="Open Sans Light" panose="020B0306030504020204" pitchFamily="34" charset="0"/>
              </a:defRPr>
            </a:lvl3pPr>
            <a:lvl4pPr>
              <a:defRPr sz="1000" baseline="0">
                <a:solidFill>
                  <a:schemeClr val="bg1"/>
                </a:solidFill>
                <a:latin typeface="Open Sans Light" panose="020B0306030504020204" pitchFamily="34" charset="0"/>
              </a:defRPr>
            </a:lvl4pPr>
            <a:lvl5pPr>
              <a:defRPr sz="1000" baseline="0">
                <a:solidFill>
                  <a:schemeClr val="bg1"/>
                </a:solidFill>
                <a:latin typeface="Open Sans Light" panose="020B03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2047274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Roun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956" y="392109"/>
            <a:ext cx="7809463" cy="731520"/>
          </a:xfrm>
        </p:spPr>
        <p:txBody>
          <a:bodyPr/>
          <a:lstStyle>
            <a:lvl1pPr>
              <a:defRPr sz="2800">
                <a:solidFill>
                  <a:schemeClr val="accent6">
                    <a:lumMod val="75000"/>
                  </a:schemeClr>
                </a:solidFill>
              </a:defRPr>
            </a:lvl1pPr>
          </a:lstStyle>
          <a:p>
            <a:r>
              <a:rPr lang="en-US" dirty="0"/>
              <a:t>CLICK TO EDIT MASTER TITLE STYLE</a:t>
            </a:r>
          </a:p>
        </p:txBody>
      </p:sp>
      <p:sp>
        <p:nvSpPr>
          <p:cNvPr id="5" name="Picture Placeholder 4"/>
          <p:cNvSpPr>
            <a:spLocks noGrp="1"/>
          </p:cNvSpPr>
          <p:nvPr>
            <p:ph type="pic" sz="quarter" idx="10"/>
          </p:nvPr>
        </p:nvSpPr>
        <p:spPr>
          <a:xfrm>
            <a:off x="1978446" y="3232576"/>
            <a:ext cx="4249738" cy="2644349"/>
          </a:xfrm>
          <a:prstGeom prst="roundRect">
            <a:avLst>
              <a:gd name="adj" fmla="val 8304"/>
            </a:avLst>
          </a:prstGeom>
        </p:spPr>
        <p:txBody>
          <a:bodyPr/>
          <a:lstStyle/>
          <a:p>
            <a:r>
              <a:rPr lang="en-US"/>
              <a:t>Click icon to add picture</a:t>
            </a:r>
            <a:endParaRPr lang="en-JM" dirty="0"/>
          </a:p>
        </p:txBody>
      </p:sp>
      <p:sp>
        <p:nvSpPr>
          <p:cNvPr id="4" name="Isosceles Triangle 3"/>
          <p:cNvSpPr/>
          <p:nvPr userDrawn="1"/>
        </p:nvSpPr>
        <p:spPr>
          <a:xfrm rot="5400000" flipH="1">
            <a:off x="-89999" y="710687"/>
            <a:ext cx="287996" cy="10799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153116" y="768096"/>
            <a:ext cx="36576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904731753"/>
      </p:ext>
    </p:extLst>
  </p:cSld>
  <p:clrMapOvr>
    <a:masterClrMapping/>
  </p:clrMapOvr>
  <p:extLst mod="1">
    <p:ext uri="{DCECCB84-F9BA-43D5-87BE-67443E8EF086}">
      <p15:sldGuideLst xmlns:p15="http://schemas.microsoft.com/office/powerpoint/2012/main">
        <p15:guide id="1" orient="horz" pos="552">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956" y="392109"/>
            <a:ext cx="7809463" cy="731520"/>
          </a:xfrm>
        </p:spPr>
        <p:txBody>
          <a:bodyPr/>
          <a:lstStyle>
            <a:lvl1pPr>
              <a:defRPr sz="2800">
                <a:solidFill>
                  <a:schemeClr val="accent6">
                    <a:lumMod val="75000"/>
                  </a:schemeClr>
                </a:solidFill>
              </a:defRPr>
            </a:lvl1pPr>
          </a:lstStyle>
          <a:p>
            <a:r>
              <a:rPr lang="en-US" dirty="0"/>
              <a:t>CLICK TO EDIT MASTER TITLE STYLE</a:t>
            </a:r>
          </a:p>
        </p:txBody>
      </p:sp>
      <p:sp>
        <p:nvSpPr>
          <p:cNvPr id="8" name="Picture Placeholder 7"/>
          <p:cNvSpPr>
            <a:spLocks noGrp="1"/>
          </p:cNvSpPr>
          <p:nvPr>
            <p:ph type="pic" sz="quarter" idx="10"/>
          </p:nvPr>
        </p:nvSpPr>
        <p:spPr>
          <a:xfrm>
            <a:off x="0" y="1322388"/>
            <a:ext cx="2293938" cy="1450975"/>
          </a:xfrm>
        </p:spPr>
        <p:txBody>
          <a:bodyPr/>
          <a:lstStyle/>
          <a:p>
            <a:r>
              <a:rPr lang="en-US"/>
              <a:t>Click icon to add picture</a:t>
            </a:r>
            <a:endParaRPr lang="en-US" dirty="0"/>
          </a:p>
        </p:txBody>
      </p:sp>
      <p:sp>
        <p:nvSpPr>
          <p:cNvPr id="10" name="Picture Placeholder 9"/>
          <p:cNvSpPr>
            <a:spLocks noGrp="1"/>
          </p:cNvSpPr>
          <p:nvPr>
            <p:ph type="pic" sz="quarter" idx="11"/>
          </p:nvPr>
        </p:nvSpPr>
        <p:spPr>
          <a:xfrm>
            <a:off x="2293938" y="1322388"/>
            <a:ext cx="2282825" cy="1450975"/>
          </a:xfrm>
        </p:spPr>
        <p:txBody>
          <a:bodyPr/>
          <a:lstStyle/>
          <a:p>
            <a:r>
              <a:rPr lang="en-US"/>
              <a:t>Click icon to add picture</a:t>
            </a:r>
            <a:endParaRPr lang="en-US" dirty="0"/>
          </a:p>
        </p:txBody>
      </p:sp>
      <p:sp>
        <p:nvSpPr>
          <p:cNvPr id="12" name="Picture Placeholder 11"/>
          <p:cNvSpPr>
            <a:spLocks noGrp="1"/>
          </p:cNvSpPr>
          <p:nvPr>
            <p:ph type="pic" sz="quarter" idx="12"/>
          </p:nvPr>
        </p:nvSpPr>
        <p:spPr>
          <a:xfrm>
            <a:off x="4576763" y="1322388"/>
            <a:ext cx="2284412" cy="1450975"/>
          </a:xfrm>
        </p:spPr>
        <p:txBody>
          <a:bodyPr/>
          <a:lstStyle/>
          <a:p>
            <a:r>
              <a:rPr lang="en-US"/>
              <a:t>Click icon to add picture</a:t>
            </a:r>
            <a:endParaRPr lang="en-US" dirty="0"/>
          </a:p>
        </p:txBody>
      </p:sp>
      <p:sp>
        <p:nvSpPr>
          <p:cNvPr id="14" name="Picture Placeholder 13"/>
          <p:cNvSpPr>
            <a:spLocks noGrp="1"/>
          </p:cNvSpPr>
          <p:nvPr>
            <p:ph type="pic" sz="quarter" idx="13"/>
          </p:nvPr>
        </p:nvSpPr>
        <p:spPr>
          <a:xfrm>
            <a:off x="6861175" y="1322388"/>
            <a:ext cx="2282825" cy="1450975"/>
          </a:xfrm>
        </p:spPr>
        <p:txBody>
          <a:bodyPr/>
          <a:lstStyle/>
          <a:p>
            <a:r>
              <a:rPr lang="en-US"/>
              <a:t>Click icon to add picture</a:t>
            </a:r>
            <a:endParaRPr lang="en-US" dirty="0"/>
          </a:p>
        </p:txBody>
      </p:sp>
      <p:sp>
        <p:nvSpPr>
          <p:cNvPr id="7" name="Isosceles Triangle 6"/>
          <p:cNvSpPr/>
          <p:nvPr userDrawn="1"/>
        </p:nvSpPr>
        <p:spPr>
          <a:xfrm rot="5400000" flipH="1">
            <a:off x="-89999" y="710687"/>
            <a:ext cx="287996" cy="10799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153116" y="768096"/>
            <a:ext cx="36576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51790504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Title Overlay">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42" y="1"/>
            <a:ext cx="9139458" cy="2879222"/>
          </a:xfrm>
        </p:spPr>
        <p:txBody>
          <a:bodyPr/>
          <a:lstStyle/>
          <a:p>
            <a:r>
              <a:rPr lang="en-US"/>
              <a:t>Click icon to add picture</a:t>
            </a:r>
            <a:endParaRPr lang="en-US" dirty="0"/>
          </a:p>
        </p:txBody>
      </p:sp>
      <p:sp>
        <p:nvSpPr>
          <p:cNvPr id="4" name="Title 1"/>
          <p:cNvSpPr>
            <a:spLocks noGrp="1"/>
          </p:cNvSpPr>
          <p:nvPr>
            <p:ph type="title" hasCustomPrompt="1"/>
          </p:nvPr>
        </p:nvSpPr>
        <p:spPr>
          <a:xfrm>
            <a:off x="679713" y="2257818"/>
            <a:ext cx="7809463" cy="731520"/>
          </a:xfrm>
        </p:spPr>
        <p:txBody>
          <a:bodyPr/>
          <a:lstStyle>
            <a:lvl1pPr algn="ctr">
              <a:defRPr sz="2800">
                <a:solidFill>
                  <a:schemeClr val="bg2"/>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540903368"/>
      </p:ext>
    </p:extLst>
  </p:cSld>
  <p:clrMapOvr>
    <a:masterClrMapping/>
  </p:clrMapOvr>
  <p:extLst mod="1">
    <p:ext uri="{DCECCB84-F9BA-43D5-87BE-67443E8EF086}">
      <p15:sldGuideLst xmlns:p15="http://schemas.microsoft.com/office/powerpoint/2012/main">
        <p15:guide id="1" orient="horz" pos="1728">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Title Below">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42" y="1"/>
            <a:ext cx="9139458" cy="2420887"/>
          </a:xfrm>
        </p:spPr>
        <p:txBody>
          <a:bodyPr/>
          <a:lstStyle/>
          <a:p>
            <a:r>
              <a:rPr lang="en-US"/>
              <a:t>Click icon to add picture</a:t>
            </a:r>
            <a:endParaRPr lang="en-US" dirty="0"/>
          </a:p>
        </p:txBody>
      </p:sp>
      <p:sp>
        <p:nvSpPr>
          <p:cNvPr id="4" name="Title 1"/>
          <p:cNvSpPr>
            <a:spLocks noGrp="1"/>
          </p:cNvSpPr>
          <p:nvPr>
            <p:ph type="title" hasCustomPrompt="1"/>
          </p:nvPr>
        </p:nvSpPr>
        <p:spPr>
          <a:xfrm>
            <a:off x="679713" y="2537219"/>
            <a:ext cx="7809463" cy="731520"/>
          </a:xfrm>
        </p:spPr>
        <p:txBody>
          <a:bodyPr/>
          <a:lstStyle>
            <a:lvl1pPr algn="ctr">
              <a:defRPr sz="2800">
                <a:solidFill>
                  <a:schemeClr val="accent6">
                    <a:lumMod val="7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472868526"/>
      </p:ext>
    </p:extLst>
  </p:cSld>
  <p:clrMapOvr>
    <a:masterClrMapping/>
  </p:clrMapOvr>
  <p:extLst mod="1">
    <p:ext uri="{DCECCB84-F9BA-43D5-87BE-67443E8EF086}">
      <p15:sldGuideLst xmlns:p15="http://schemas.microsoft.com/office/powerpoint/2012/main">
        <p15:guide id="1" orient="horz" pos="1896">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ll 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568853" cy="6863061"/>
          </a:xfrm>
        </p:spPr>
        <p:txBody>
          <a:bodyPr/>
          <a:lstStyle/>
          <a:p>
            <a:r>
              <a:rPr lang="en-US"/>
              <a:t>Click icon to add picture</a:t>
            </a:r>
            <a:endParaRPr lang="en-US" dirty="0"/>
          </a:p>
        </p:txBody>
      </p:sp>
      <p:sp>
        <p:nvSpPr>
          <p:cNvPr id="6" name="Title 1"/>
          <p:cNvSpPr>
            <a:spLocks noGrp="1"/>
          </p:cNvSpPr>
          <p:nvPr>
            <p:ph type="title" hasCustomPrompt="1"/>
          </p:nvPr>
        </p:nvSpPr>
        <p:spPr>
          <a:xfrm>
            <a:off x="544642" y="392109"/>
            <a:ext cx="7809463" cy="731520"/>
          </a:xfrm>
        </p:spPr>
        <p:txBody>
          <a:bodyPr/>
          <a:lstStyle>
            <a:lvl1pPr>
              <a:defRPr sz="2800">
                <a:solidFill>
                  <a:schemeClr val="bg2"/>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49510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44642" y="392109"/>
            <a:ext cx="7809463" cy="731520"/>
          </a:xfrm>
        </p:spPr>
        <p:txBody>
          <a:bodyPr/>
          <a:lstStyle>
            <a:lvl1pPr>
              <a:defRPr sz="2800">
                <a:solidFill>
                  <a:schemeClr val="accent6">
                    <a:lumMod val="75000"/>
                  </a:schemeClr>
                </a:solidFill>
              </a:defRPr>
            </a:lvl1pPr>
          </a:lstStyle>
          <a:p>
            <a:r>
              <a:rPr lang="en-US" dirty="0"/>
              <a:t>CLICK TO EDIT MASTER TITLE STYLE</a:t>
            </a:r>
          </a:p>
        </p:txBody>
      </p:sp>
      <p:sp>
        <p:nvSpPr>
          <p:cNvPr id="4" name="Isosceles Triangle 3"/>
          <p:cNvSpPr/>
          <p:nvPr userDrawn="1"/>
        </p:nvSpPr>
        <p:spPr>
          <a:xfrm rot="5400000" flipH="1">
            <a:off x="-89999" y="710687"/>
            <a:ext cx="287996" cy="10799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153116" y="768096"/>
            <a:ext cx="36576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217204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44642" y="392109"/>
            <a:ext cx="7809463" cy="731520"/>
          </a:xfrm>
        </p:spPr>
        <p:txBody>
          <a:bodyPr/>
          <a:lstStyle>
            <a:lvl1pPr>
              <a:defRPr sz="2800">
                <a:solidFill>
                  <a:schemeClr val="accent6">
                    <a:lumMod val="75000"/>
                  </a:schemeClr>
                </a:solidFill>
              </a:defRPr>
            </a:lvl1pPr>
          </a:lstStyle>
          <a:p>
            <a:r>
              <a:rPr lang="en-US" dirty="0"/>
              <a:t>CLICK TO EDIT MASTER TITLE STYLE</a:t>
            </a:r>
          </a:p>
        </p:txBody>
      </p:sp>
      <p:sp>
        <p:nvSpPr>
          <p:cNvPr id="4" name="Picture Placeholder 3"/>
          <p:cNvSpPr>
            <a:spLocks noGrp="1"/>
          </p:cNvSpPr>
          <p:nvPr>
            <p:ph type="pic" sz="quarter" idx="10"/>
          </p:nvPr>
        </p:nvSpPr>
        <p:spPr>
          <a:xfrm>
            <a:off x="0" y="2048256"/>
            <a:ext cx="5660136" cy="4041648"/>
          </a:xfrm>
        </p:spPr>
        <p:txBody>
          <a:bodyPr/>
          <a:lstStyle/>
          <a:p>
            <a:r>
              <a:rPr lang="en-US"/>
              <a:t>Click icon to add picture</a:t>
            </a:r>
            <a:endParaRPr lang="en-US" dirty="0"/>
          </a:p>
        </p:txBody>
      </p:sp>
      <p:sp>
        <p:nvSpPr>
          <p:cNvPr id="5" name="Isosceles Triangle 4"/>
          <p:cNvSpPr/>
          <p:nvPr userDrawn="1"/>
        </p:nvSpPr>
        <p:spPr>
          <a:xfrm rot="5400000" flipH="1">
            <a:off x="-89999" y="710687"/>
            <a:ext cx="287996" cy="10799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153116" y="768096"/>
            <a:ext cx="36576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682015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3" name="Title 2"/>
          <p:cNvSpPr>
            <a:spLocks noGrp="1"/>
          </p:cNvSpPr>
          <p:nvPr>
            <p:ph type="title"/>
          </p:nvPr>
        </p:nvSpPr>
        <p:spPr>
          <a:xfrm>
            <a:off x="1598045" y="2341445"/>
            <a:ext cx="5947910" cy="731520"/>
          </a:xfrm>
        </p:spPr>
        <p:txBody>
          <a:bodyPr/>
          <a:lstStyle>
            <a:lvl1pPr algn="ctr">
              <a:defRPr/>
            </a:lvl1pPr>
          </a:lstStyle>
          <a:p>
            <a:r>
              <a:rPr lang="en-US"/>
              <a:t>Click to edit Master title style</a:t>
            </a:r>
          </a:p>
        </p:txBody>
      </p:sp>
    </p:spTree>
    <p:custDataLst>
      <p:tags r:id="rId1"/>
    </p:custDataLst>
    <p:extLst>
      <p:ext uri="{BB962C8B-B14F-4D97-AF65-F5344CB8AC3E}">
        <p14:creationId xmlns:p14="http://schemas.microsoft.com/office/powerpoint/2010/main" val="4158605873"/>
      </p:ext>
    </p:extLst>
  </p:cSld>
  <p:clrMapOvr>
    <a:masterClrMapping/>
  </p:clrMapOvr>
  <p:extLst mod="1">
    <p:ext uri="{DCECCB84-F9BA-43D5-87BE-67443E8EF086}">
      <p15:sldGuideLst xmlns:p15="http://schemas.microsoft.com/office/powerpoint/2012/main">
        <p15:guide id="1" orient="horz" pos="1776">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593126" y="1816100"/>
            <a:ext cx="7809463" cy="466818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760AF0F-E753-4DD9-B8E5-577C039A067C}" type="slidenum">
              <a:rPr lang="en-JM" smtClean="0"/>
              <a:t>‹#›</a:t>
            </a:fld>
            <a:endParaRPr lang="en-JM" dirty="0"/>
          </a:p>
        </p:txBody>
      </p:sp>
      <p:sp>
        <p:nvSpPr>
          <p:cNvPr id="10" name="Text Placeholder 4"/>
          <p:cNvSpPr>
            <a:spLocks noGrp="1"/>
          </p:cNvSpPr>
          <p:nvPr>
            <p:ph type="body" sz="quarter" idx="13"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Tree>
    <p:custDataLst>
      <p:tags r:id="rId1"/>
    </p:custDataLst>
    <p:extLst>
      <p:ext uri="{BB962C8B-B14F-4D97-AF65-F5344CB8AC3E}">
        <p14:creationId xmlns:p14="http://schemas.microsoft.com/office/powerpoint/2010/main" val="764015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lvl1pPr marL="0" indent="0">
              <a:buNone/>
              <a:defRPr/>
            </a:lvl1pPr>
          </a:lstStyle>
          <a:p>
            <a:r>
              <a:rPr lang="en-US"/>
              <a:t>Click icon to add picture</a:t>
            </a:r>
            <a:endParaRPr lang="en-US" dirty="0"/>
          </a:p>
        </p:txBody>
      </p:sp>
      <p:sp>
        <p:nvSpPr>
          <p:cNvPr id="3" name="Slide Number Placeholder 2"/>
          <p:cNvSpPr>
            <a:spLocks noGrp="1"/>
          </p:cNvSpPr>
          <p:nvPr>
            <p:ph type="sldNum" sz="quarter" idx="12"/>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45292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30558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Titl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lvl1pPr marL="0" indent="0">
              <a:buNone/>
              <a:defRPr/>
            </a:lvl1pPr>
          </a:lstStyle>
          <a:p>
            <a:r>
              <a:rPr lang="en-US"/>
              <a:t>Click icon to add picture</a:t>
            </a:r>
            <a:endParaRPr lang="en-US" dirty="0"/>
          </a:p>
        </p:txBody>
      </p:sp>
      <p:sp>
        <p:nvSpPr>
          <p:cNvPr id="3" name="Slide Number Placeholder 2"/>
          <p:cNvSpPr>
            <a:spLocks noGrp="1"/>
          </p:cNvSpPr>
          <p:nvPr>
            <p:ph type="sldNum" sz="quarter" idx="12"/>
          </p:nvPr>
        </p:nvSpPr>
        <p:spPr/>
        <p:txBody>
          <a:bodyPr/>
          <a:lstStyle/>
          <a:p>
            <a:fld id="{2760AF0F-E753-4DD9-B8E5-577C039A067C}" type="slidenum">
              <a:rPr lang="en-JM" smtClean="0"/>
              <a:t>‹#›</a:t>
            </a:fld>
            <a:endParaRPr lang="en-JM"/>
          </a:p>
        </p:txBody>
      </p:sp>
      <p:sp>
        <p:nvSpPr>
          <p:cNvPr id="4" name="Title 1"/>
          <p:cNvSpPr>
            <a:spLocks noGrp="1"/>
          </p:cNvSpPr>
          <p:nvPr>
            <p:ph type="title"/>
          </p:nvPr>
        </p:nvSpPr>
        <p:spPr>
          <a:xfrm>
            <a:off x="210312" y="3310128"/>
            <a:ext cx="4105656" cy="1143000"/>
          </a:xfrm>
        </p:spPr>
        <p:txBody>
          <a:bodyPr vert="horz" lIns="91440" tIns="45720" rIns="91440" bIns="45720" rtlCol="0" anchor="ctr">
            <a:noAutofit/>
          </a:bodyPr>
          <a:lstStyle>
            <a:lvl1pPr>
              <a:defRPr lang="en-US" sz="2800">
                <a:solidFill>
                  <a:schemeClr val="bg1"/>
                </a:solidFill>
              </a:defRPr>
            </a:lvl1pPr>
          </a:lstStyle>
          <a:p>
            <a:pPr marL="0" lvl="0"/>
            <a:r>
              <a:rPr lang="en-US"/>
              <a:t>Click to edit Master title style</a:t>
            </a:r>
          </a:p>
        </p:txBody>
      </p:sp>
    </p:spTree>
    <p:custDataLst>
      <p:tags r:id="rId1"/>
    </p:custDataLst>
    <p:extLst>
      <p:ext uri="{BB962C8B-B14F-4D97-AF65-F5344CB8AC3E}">
        <p14:creationId xmlns:p14="http://schemas.microsoft.com/office/powerpoint/2010/main" val="2416790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High">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30163"/>
            <a:ext cx="9144000" cy="6888163"/>
          </a:xfrm>
        </p:spPr>
        <p:txBody>
          <a:bodyPr/>
          <a:lstStyle/>
          <a:p>
            <a:r>
              <a:rPr lang="en-US"/>
              <a:t>Click icon to add picture</a:t>
            </a:r>
          </a:p>
        </p:txBody>
      </p:sp>
      <p:sp>
        <p:nvSpPr>
          <p:cNvPr id="4" name="Slide Number Placeholder 3"/>
          <p:cNvSpPr>
            <a:spLocks noGrp="1"/>
          </p:cNvSpPr>
          <p:nvPr>
            <p:ph type="sldNum" sz="quarter" idx="11"/>
          </p:nvPr>
        </p:nvSpPr>
        <p:spPr>
          <a:xfrm>
            <a:off x="0" y="2194560"/>
            <a:ext cx="399600" cy="365125"/>
          </a:xfrm>
        </p:spPr>
        <p:txBody>
          <a:bodyPr/>
          <a:lstStyle/>
          <a:p>
            <a:fld id="{2760AF0F-E753-4DD9-B8E5-577C039A067C}" type="slidenum">
              <a:rPr lang="en-JM" smtClean="0"/>
              <a:t>‹#›</a:t>
            </a:fld>
            <a:endParaRPr lang="en-JM"/>
          </a:p>
        </p:txBody>
      </p:sp>
      <p:sp>
        <p:nvSpPr>
          <p:cNvPr id="2" name="Title 1"/>
          <p:cNvSpPr>
            <a:spLocks noGrp="1"/>
          </p:cNvSpPr>
          <p:nvPr>
            <p:ph type="title"/>
          </p:nvPr>
        </p:nvSpPr>
        <p:spPr>
          <a:xfrm>
            <a:off x="745524" y="2214445"/>
            <a:ext cx="7809463" cy="1143000"/>
          </a:xfrm>
        </p:spPr>
        <p:txBody>
          <a:bodyPr vert="horz" lIns="91440" tIns="45720" rIns="91440" bIns="45720" rtlCol="0" anchor="ctr">
            <a:normAutofit/>
          </a:bodyPr>
          <a:lstStyle>
            <a:lvl1pPr>
              <a:defRPr lang="en-US" dirty="0">
                <a:solidFill>
                  <a:schemeClr val="accent3"/>
                </a:solidFill>
                <a:ea typeface="Titillium Web"/>
                <a:cs typeface="Titillium WebLight"/>
              </a:defRPr>
            </a:lvl1pPr>
          </a:lstStyle>
          <a:p>
            <a:pPr marL="0" lvl="0">
              <a:spcBef>
                <a:spcPts val="2400"/>
              </a:spcBef>
            </a:pPr>
            <a:r>
              <a:rPr lang="en-US"/>
              <a:t>Click to edit Master title style</a:t>
            </a:r>
            <a:endParaRPr lang="en-US" dirty="0"/>
          </a:p>
        </p:txBody>
      </p:sp>
    </p:spTree>
    <p:custDataLst>
      <p:tags r:id="rId1"/>
    </p:custDataLst>
    <p:extLst>
      <p:ext uri="{BB962C8B-B14F-4D97-AF65-F5344CB8AC3E}">
        <p14:creationId xmlns:p14="http://schemas.microsoft.com/office/powerpoint/2010/main" val="3615074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Bottom">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3552825"/>
            <a:ext cx="9144001" cy="3044825"/>
          </a:xfrm>
        </p:spPr>
        <p:txBody>
          <a:bodyPr/>
          <a:lstStyle/>
          <a:p>
            <a:r>
              <a:rPr lang="en-US"/>
              <a:t>Click icon to add picture</a:t>
            </a:r>
          </a:p>
        </p:txBody>
      </p:sp>
      <p:sp>
        <p:nvSpPr>
          <p:cNvPr id="4" name="Slide Number Placeholder 3"/>
          <p:cNvSpPr>
            <a:spLocks noGrp="1"/>
          </p:cNvSpPr>
          <p:nvPr>
            <p:ph type="sldNum" sz="quarter" idx="12"/>
          </p:nvPr>
        </p:nvSpPr>
        <p:spPr/>
        <p:txBody>
          <a:bodyPr/>
          <a:lstStyle/>
          <a:p>
            <a:fld id="{2760AF0F-E753-4DD9-B8E5-577C039A067C}" type="slidenum">
              <a:rPr lang="en-JM" smtClean="0"/>
              <a:t>‹#›</a:t>
            </a:fld>
            <a:endParaRPr lang="en-JM"/>
          </a:p>
        </p:txBody>
      </p:sp>
      <p:sp>
        <p:nvSpPr>
          <p:cNvPr id="7"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9" name="Text Placeholder 4"/>
          <p:cNvSpPr>
            <a:spLocks noGrp="1"/>
          </p:cNvSpPr>
          <p:nvPr>
            <p:ph type="body" sz="quarter" idx="13"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Tree>
    <p:custDataLst>
      <p:tags r:id="rId1"/>
    </p:custDataLst>
    <p:extLst>
      <p:ext uri="{BB962C8B-B14F-4D97-AF65-F5344CB8AC3E}">
        <p14:creationId xmlns:p14="http://schemas.microsoft.com/office/powerpoint/2010/main" val="1040698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982662"/>
            <a:ext cx="2231136" cy="1519237"/>
          </a:xfrm>
        </p:spPr>
        <p:txBody>
          <a:bodyPr/>
          <a:lstStyle/>
          <a:p>
            <a:r>
              <a:rPr lang="en-US"/>
              <a:t>Click icon to add picture</a:t>
            </a:r>
            <a:endParaRPr lang="en-US" dirty="0"/>
          </a:p>
        </p:txBody>
      </p:sp>
      <p:sp>
        <p:nvSpPr>
          <p:cNvPr id="14" name="Picture Placeholder 11"/>
          <p:cNvSpPr>
            <a:spLocks noGrp="1"/>
          </p:cNvSpPr>
          <p:nvPr>
            <p:ph type="pic" sz="quarter" idx="11"/>
          </p:nvPr>
        </p:nvSpPr>
        <p:spPr>
          <a:xfrm>
            <a:off x="2302804" y="1982662"/>
            <a:ext cx="2231136" cy="1519237"/>
          </a:xfrm>
        </p:spPr>
        <p:txBody>
          <a:bodyPr/>
          <a:lstStyle/>
          <a:p>
            <a:r>
              <a:rPr lang="en-US"/>
              <a:t>Click icon to add picture</a:t>
            </a:r>
            <a:endParaRPr lang="en-US" dirty="0"/>
          </a:p>
        </p:txBody>
      </p:sp>
      <p:sp>
        <p:nvSpPr>
          <p:cNvPr id="15" name="Picture Placeholder 11"/>
          <p:cNvSpPr>
            <a:spLocks noGrp="1"/>
          </p:cNvSpPr>
          <p:nvPr>
            <p:ph type="pic" sz="quarter" idx="12"/>
          </p:nvPr>
        </p:nvSpPr>
        <p:spPr>
          <a:xfrm>
            <a:off x="4605608" y="1982662"/>
            <a:ext cx="2231136" cy="1519237"/>
          </a:xfrm>
        </p:spPr>
        <p:txBody>
          <a:bodyPr/>
          <a:lstStyle/>
          <a:p>
            <a:r>
              <a:rPr lang="en-US"/>
              <a:t>Click icon to add picture</a:t>
            </a:r>
            <a:endParaRPr lang="en-US" dirty="0"/>
          </a:p>
        </p:txBody>
      </p:sp>
      <p:sp>
        <p:nvSpPr>
          <p:cNvPr id="16" name="Picture Placeholder 11"/>
          <p:cNvSpPr>
            <a:spLocks noGrp="1"/>
          </p:cNvSpPr>
          <p:nvPr>
            <p:ph type="pic" sz="quarter" idx="13"/>
          </p:nvPr>
        </p:nvSpPr>
        <p:spPr>
          <a:xfrm>
            <a:off x="6908412" y="1982662"/>
            <a:ext cx="2231136" cy="1519237"/>
          </a:xfrm>
        </p:spPr>
        <p:txBody>
          <a:bodyPr/>
          <a:lstStyle/>
          <a:p>
            <a:r>
              <a:rPr lang="en-US"/>
              <a:t>Click icon to add picture</a:t>
            </a:r>
            <a:endParaRPr lang="en-US" dirty="0"/>
          </a:p>
        </p:txBody>
      </p:sp>
      <p:sp>
        <p:nvSpPr>
          <p:cNvPr id="4" name="Slide Number Placeholder 3"/>
          <p:cNvSpPr>
            <a:spLocks noGrp="1"/>
          </p:cNvSpPr>
          <p:nvPr>
            <p:ph type="sldNum" sz="quarter" idx="15"/>
          </p:nvPr>
        </p:nvSpPr>
        <p:spPr/>
        <p:txBody>
          <a:bodyPr/>
          <a:lstStyle/>
          <a:p>
            <a:fld id="{2760AF0F-E753-4DD9-B8E5-577C039A067C}" type="slidenum">
              <a:rPr lang="en-JM" smtClean="0"/>
              <a:t>‹#›</a:t>
            </a:fld>
            <a:endParaRPr lang="en-JM"/>
          </a:p>
        </p:txBody>
      </p:sp>
      <p:sp>
        <p:nvSpPr>
          <p:cNvPr id="10"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11" name="Text Placeholder 4"/>
          <p:cNvSpPr>
            <a:spLocks noGrp="1"/>
          </p:cNvSpPr>
          <p:nvPr>
            <p:ph type="body" sz="quarter" idx="16"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Tree>
    <p:custDataLst>
      <p:tags r:id="rId1"/>
    </p:custDataLst>
    <p:extLst>
      <p:ext uri="{BB962C8B-B14F-4D97-AF65-F5344CB8AC3E}">
        <p14:creationId xmlns:p14="http://schemas.microsoft.com/office/powerpoint/2010/main" val="579289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9525" y="2063750"/>
            <a:ext cx="3333750" cy="4083832"/>
          </a:xfrm>
        </p:spPr>
        <p:txBody>
          <a:bodyPr/>
          <a:lstStyle/>
          <a:p>
            <a:r>
              <a:rPr lang="en-US"/>
              <a:t>Click icon to add picture</a:t>
            </a:r>
          </a:p>
        </p:txBody>
      </p:sp>
      <p:sp>
        <p:nvSpPr>
          <p:cNvPr id="8" name="Text Placeholder 4"/>
          <p:cNvSpPr>
            <a:spLocks noGrp="1"/>
          </p:cNvSpPr>
          <p:nvPr>
            <p:ph type="body" sz="quarter" idx="11"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3" name="Slide Number Placeholder 2"/>
          <p:cNvSpPr>
            <a:spLocks noGrp="1"/>
          </p:cNvSpPr>
          <p:nvPr>
            <p:ph type="sldNum" sz="quarter" idx="13"/>
          </p:nvPr>
        </p:nvSpPr>
        <p:spPr/>
        <p:txBody>
          <a:bodyPr/>
          <a:lstStyle/>
          <a:p>
            <a:fld id="{2760AF0F-E753-4DD9-B8E5-577C039A067C}" type="slidenum">
              <a:rPr lang="en-JM" smtClean="0"/>
              <a:t>‹#›</a:t>
            </a:fld>
            <a:endParaRPr lang="en-JM"/>
          </a:p>
        </p:txBody>
      </p:sp>
      <p:sp>
        <p:nvSpPr>
          <p:cNvPr id="4" name="Title 3"/>
          <p:cNvSpPr>
            <a:spLocks noGrp="1"/>
          </p:cNvSpPr>
          <p:nvPr>
            <p:ph type="title"/>
          </p:nvPr>
        </p:nvSpPr>
        <p:spPr>
          <a:xfrm>
            <a:off x="593125" y="438912"/>
            <a:ext cx="7809463" cy="1143000"/>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327867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726238"/>
            <a:ext cx="2930021" cy="2159548"/>
          </a:xfrm>
        </p:spPr>
        <p:txBody>
          <a:bodyPr/>
          <a:lstStyle/>
          <a:p>
            <a:r>
              <a:rPr lang="en-US"/>
              <a:t>Click icon to add picture</a:t>
            </a:r>
          </a:p>
        </p:txBody>
      </p:sp>
      <p:sp>
        <p:nvSpPr>
          <p:cNvPr id="7"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8" name="Text Placeholder 4"/>
          <p:cNvSpPr>
            <a:spLocks noGrp="1"/>
          </p:cNvSpPr>
          <p:nvPr>
            <p:ph type="body" sz="quarter" idx="11"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3" name="Slide Number Placeholder 2"/>
          <p:cNvSpPr>
            <a:spLocks noGrp="1"/>
          </p:cNvSpPr>
          <p:nvPr>
            <p:ph type="sldNum" sz="quarter" idx="13"/>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2479260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45416" y="-5061"/>
            <a:ext cx="3798584" cy="6863061"/>
          </a:xfrm>
        </p:spPr>
        <p:txBody>
          <a:bodyPr/>
          <a:lstStyle/>
          <a:p>
            <a:r>
              <a:rPr lang="en-US"/>
              <a:t>Click icon to add picture</a:t>
            </a:r>
          </a:p>
        </p:txBody>
      </p:sp>
      <p:sp>
        <p:nvSpPr>
          <p:cNvPr id="7"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8" name="Text Placeholder 4"/>
          <p:cNvSpPr>
            <a:spLocks noGrp="1"/>
          </p:cNvSpPr>
          <p:nvPr>
            <p:ph type="body" sz="quarter" idx="11"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3" name="Slide Number Placeholder 2"/>
          <p:cNvSpPr>
            <a:spLocks noGrp="1"/>
          </p:cNvSpPr>
          <p:nvPr>
            <p:ph type="sldNum" sz="quarter" idx="13"/>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4137679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Picture Placeholder 28"/>
          <p:cNvSpPr>
            <a:spLocks noGrp="1"/>
          </p:cNvSpPr>
          <p:nvPr>
            <p:ph type="pic" sz="quarter" idx="50"/>
          </p:nvPr>
        </p:nvSpPr>
        <p:spPr>
          <a:xfrm>
            <a:off x="609600" y="2569464"/>
            <a:ext cx="1727997" cy="1727998"/>
          </a:xfrm>
          <a:prstGeom prst="ellipse">
            <a:avLst/>
          </a:prstGeom>
          <a:ln w="76200" cap="sq">
            <a:solidFill>
              <a:schemeClr val="bg1">
                <a:lumMod val="95000"/>
              </a:schemeClr>
            </a:solidFill>
            <a:miter lim="800000"/>
          </a:ln>
          <a:effectLst/>
        </p:spPr>
        <p:txBody>
          <a:bodyPr>
            <a:normAutofit/>
          </a:bodyPr>
          <a:lstStyle>
            <a:lvl1pPr marL="0" indent="0" algn="ctr">
              <a:buFontTx/>
              <a:buNone/>
              <a:defRPr sz="1200">
                <a:solidFill>
                  <a:srgbClr val="17252F"/>
                </a:solidFill>
                <a:latin typeface="Titillium Web"/>
                <a:cs typeface="Arial" pitchFamily="34" charset="0"/>
              </a:defRPr>
            </a:lvl1pPr>
          </a:lstStyle>
          <a:p>
            <a:r>
              <a:rPr lang="en-US"/>
              <a:t>Click icon to add picture</a:t>
            </a:r>
            <a:endParaRPr lang="en-JM" dirty="0"/>
          </a:p>
        </p:txBody>
      </p:sp>
      <p:sp>
        <p:nvSpPr>
          <p:cNvPr id="4" name="Picture Placeholder 28"/>
          <p:cNvSpPr>
            <a:spLocks noGrp="1"/>
          </p:cNvSpPr>
          <p:nvPr>
            <p:ph type="pic" sz="quarter" idx="51"/>
          </p:nvPr>
        </p:nvSpPr>
        <p:spPr>
          <a:xfrm>
            <a:off x="2673006" y="2569464"/>
            <a:ext cx="1727997" cy="1727998"/>
          </a:xfrm>
          <a:prstGeom prst="ellipse">
            <a:avLst/>
          </a:prstGeom>
          <a:ln w="76200" cap="sq">
            <a:solidFill>
              <a:schemeClr val="bg1">
                <a:lumMod val="95000"/>
              </a:schemeClr>
            </a:solidFill>
            <a:miter lim="800000"/>
          </a:ln>
          <a:effectLst/>
        </p:spPr>
        <p:txBody>
          <a:bodyPr>
            <a:normAutofit/>
          </a:bodyPr>
          <a:lstStyle>
            <a:lvl1pPr marL="0" indent="0" algn="ctr">
              <a:buFontTx/>
              <a:buNone/>
              <a:defRPr sz="1200">
                <a:solidFill>
                  <a:srgbClr val="17252F"/>
                </a:solidFill>
                <a:latin typeface="Titillium Web"/>
                <a:cs typeface="Arial" pitchFamily="34" charset="0"/>
              </a:defRPr>
            </a:lvl1pPr>
          </a:lstStyle>
          <a:p>
            <a:r>
              <a:rPr lang="en-US"/>
              <a:t>Click icon to add picture</a:t>
            </a:r>
            <a:endParaRPr lang="en-JM" dirty="0"/>
          </a:p>
        </p:txBody>
      </p:sp>
      <p:sp>
        <p:nvSpPr>
          <p:cNvPr id="5" name="Picture Placeholder 28"/>
          <p:cNvSpPr>
            <a:spLocks noGrp="1"/>
          </p:cNvSpPr>
          <p:nvPr>
            <p:ph type="pic" sz="quarter" idx="52"/>
          </p:nvPr>
        </p:nvSpPr>
        <p:spPr>
          <a:xfrm>
            <a:off x="4700778" y="2569464"/>
            <a:ext cx="1727997" cy="1727998"/>
          </a:xfrm>
          <a:prstGeom prst="ellipse">
            <a:avLst/>
          </a:prstGeom>
          <a:ln w="76200" cap="sq">
            <a:solidFill>
              <a:schemeClr val="bg1">
                <a:lumMod val="95000"/>
              </a:schemeClr>
            </a:solidFill>
            <a:miter lim="800000"/>
          </a:ln>
          <a:effectLst/>
        </p:spPr>
        <p:txBody>
          <a:bodyPr>
            <a:normAutofit/>
          </a:bodyPr>
          <a:lstStyle>
            <a:lvl1pPr marL="0" indent="0" algn="ctr">
              <a:buFontTx/>
              <a:buNone/>
              <a:defRPr sz="1200">
                <a:solidFill>
                  <a:srgbClr val="17252F"/>
                </a:solidFill>
                <a:latin typeface="Titillium Web"/>
                <a:cs typeface="Arial" pitchFamily="34" charset="0"/>
              </a:defRPr>
            </a:lvl1pPr>
          </a:lstStyle>
          <a:p>
            <a:r>
              <a:rPr lang="en-US"/>
              <a:t>Click icon to add picture</a:t>
            </a:r>
            <a:endParaRPr lang="en-JM" dirty="0"/>
          </a:p>
        </p:txBody>
      </p:sp>
      <p:sp>
        <p:nvSpPr>
          <p:cNvPr id="6" name="Picture Placeholder 28"/>
          <p:cNvSpPr>
            <a:spLocks noGrp="1"/>
          </p:cNvSpPr>
          <p:nvPr>
            <p:ph type="pic" sz="quarter" idx="53"/>
          </p:nvPr>
        </p:nvSpPr>
        <p:spPr>
          <a:xfrm>
            <a:off x="6781800" y="2569464"/>
            <a:ext cx="1727997" cy="1727998"/>
          </a:xfrm>
          <a:prstGeom prst="ellipse">
            <a:avLst/>
          </a:prstGeom>
          <a:ln w="76200" cap="sq">
            <a:solidFill>
              <a:schemeClr val="bg1">
                <a:lumMod val="95000"/>
              </a:schemeClr>
            </a:solidFill>
            <a:miter lim="800000"/>
          </a:ln>
          <a:effectLst/>
        </p:spPr>
        <p:txBody>
          <a:bodyPr>
            <a:normAutofit/>
          </a:bodyPr>
          <a:lstStyle>
            <a:lvl1pPr marL="0" indent="0" algn="ctr">
              <a:buFontTx/>
              <a:buNone/>
              <a:defRPr sz="1200">
                <a:solidFill>
                  <a:srgbClr val="17252F"/>
                </a:solidFill>
                <a:latin typeface="Titillium Web"/>
                <a:cs typeface="Arial" pitchFamily="34" charset="0"/>
              </a:defRPr>
            </a:lvl1pPr>
          </a:lstStyle>
          <a:p>
            <a:r>
              <a:rPr lang="en-US"/>
              <a:t>Click icon to add picture</a:t>
            </a:r>
            <a:endParaRPr lang="en-JM" dirty="0"/>
          </a:p>
        </p:txBody>
      </p:sp>
      <p:sp>
        <p:nvSpPr>
          <p:cNvPr id="9"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10" name="Text Placeholder 4"/>
          <p:cNvSpPr>
            <a:spLocks noGrp="1"/>
          </p:cNvSpPr>
          <p:nvPr>
            <p:ph type="body" sz="quarter" idx="10"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7" name="Slide Number Placeholder 6"/>
          <p:cNvSpPr>
            <a:spLocks noGrp="1"/>
          </p:cNvSpPr>
          <p:nvPr>
            <p:ph type="sldNum" sz="quarter" idx="55"/>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3524775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5"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6" name="Text Placeholder 4"/>
          <p:cNvSpPr>
            <a:spLocks noGrp="1"/>
          </p:cNvSpPr>
          <p:nvPr>
            <p:ph type="body" sz="quarter" idx="10" hasCustomPrompt="1"/>
          </p:nvPr>
        </p:nvSpPr>
        <p:spPr>
          <a:xfrm>
            <a:off x="594360" y="438150"/>
            <a:ext cx="7808913" cy="349250"/>
          </a:xfrm>
        </p:spPr>
        <p:txBody>
          <a:bodyPr lIns="100584">
            <a:noAutofit/>
          </a:bodyPr>
          <a:lstStyle>
            <a:lvl1pPr marL="0" indent="0">
              <a:buFontTx/>
              <a:buNone/>
              <a:defRPr sz="1600" kern="100" spc="0" baseline="0">
                <a:solidFill>
                  <a:schemeClr val="accent1">
                    <a:lumMod val="75000"/>
                  </a:schemeClr>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JM" dirty="0"/>
              <a:t>Click to add text</a:t>
            </a:r>
          </a:p>
        </p:txBody>
      </p:sp>
      <p:sp>
        <p:nvSpPr>
          <p:cNvPr id="3" name="Slide Number Placeholder 2"/>
          <p:cNvSpPr>
            <a:spLocks noGrp="1"/>
          </p:cNvSpPr>
          <p:nvPr>
            <p:ph type="sldNum" sz="quarter" idx="12"/>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42885908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backgroundpolitic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1"/>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373880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6000" y="124920"/>
            <a:ext cx="8892000" cy="6624000"/>
          </a:xfrm>
        </p:spPr>
        <p:txBody>
          <a:bodyPr/>
          <a:lstStyle>
            <a:lvl1pPr algn="l">
              <a:defRPr/>
            </a:lvl1pPr>
          </a:lstStyle>
          <a:p>
            <a:r>
              <a:rPr lang="en-US"/>
              <a:t>Click icon to add picture</a:t>
            </a:r>
          </a:p>
        </p:txBody>
      </p:sp>
      <p:sp>
        <p:nvSpPr>
          <p:cNvPr id="2" name="Title 1"/>
          <p:cNvSpPr>
            <a:spLocks noGrp="1"/>
          </p:cNvSpPr>
          <p:nvPr>
            <p:ph type="title"/>
          </p:nvPr>
        </p:nvSpPr>
        <p:spPr>
          <a:xfrm>
            <a:off x="667269" y="4023900"/>
            <a:ext cx="7809463" cy="1143000"/>
          </a:xfrm>
        </p:spPr>
        <p:txBody>
          <a:bodyPr vert="horz" lIns="91440" tIns="45720" rIns="91440" bIns="45720" rtlCol="0" anchor="ctr">
            <a:noAutofit/>
          </a:bodyPr>
          <a:lstStyle>
            <a:lvl1pPr algn="ctr">
              <a:defRPr lang="en-US">
                <a:solidFill>
                  <a:schemeClr val="bg1"/>
                </a:solidFill>
              </a:defRPr>
            </a:lvl1pPr>
          </a:lstStyle>
          <a:p>
            <a:pPr marL="0" lvl="0" algn="ctr"/>
            <a:r>
              <a:rPr lang="en-US"/>
              <a:t>Click to edit Master title style</a:t>
            </a:r>
          </a:p>
        </p:txBody>
      </p:sp>
    </p:spTree>
    <p:custDataLst>
      <p:tags r:id="rId1"/>
    </p:custDataLst>
    <p:extLst>
      <p:ext uri="{BB962C8B-B14F-4D97-AF65-F5344CB8AC3E}">
        <p14:creationId xmlns:p14="http://schemas.microsoft.com/office/powerpoint/2010/main" val="1222632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593125"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4" name="Text Placeholder 4"/>
          <p:cNvSpPr>
            <a:spLocks noGrp="1"/>
          </p:cNvSpPr>
          <p:nvPr>
            <p:ph type="body" sz="quarter" idx="10"/>
          </p:nvPr>
        </p:nvSpPr>
        <p:spPr>
          <a:xfrm>
            <a:off x="593725"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US"/>
              <a:t>Edit Master text styles</a:t>
            </a:r>
          </a:p>
        </p:txBody>
      </p:sp>
      <p:sp>
        <p:nvSpPr>
          <p:cNvPr id="5" name="Slide Number Placeholder 4"/>
          <p:cNvSpPr>
            <a:spLocks noGrp="1"/>
          </p:cNvSpPr>
          <p:nvPr>
            <p:ph type="sldNum" sz="quarter" idx="12"/>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106127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6000" y="124920"/>
            <a:ext cx="8892000" cy="6624000"/>
          </a:xfrm>
        </p:spPr>
        <p:txBody>
          <a:bodyPr/>
          <a:lstStyle/>
          <a:p>
            <a:r>
              <a:rPr lang="en-US"/>
              <a:t>Click icon to add picture</a:t>
            </a:r>
          </a:p>
        </p:txBody>
      </p:sp>
      <p:sp>
        <p:nvSpPr>
          <p:cNvPr id="2" name="Title 1"/>
          <p:cNvSpPr>
            <a:spLocks noGrp="1"/>
          </p:cNvSpPr>
          <p:nvPr>
            <p:ph type="title"/>
          </p:nvPr>
        </p:nvSpPr>
        <p:spPr>
          <a:xfrm>
            <a:off x="5006715" y="2490927"/>
            <a:ext cx="3904203" cy="1143000"/>
          </a:xfrm>
        </p:spPr>
        <p:txBody>
          <a:bodyPr vert="horz" lIns="91440" tIns="45720" rIns="91440" bIns="45720" rtlCol="0" anchor="ctr">
            <a:noAutofit/>
          </a:bodyPr>
          <a:lstStyle>
            <a:lvl1pPr>
              <a:defRPr lang="en-US">
                <a:solidFill>
                  <a:schemeClr val="bg1"/>
                </a:solidFill>
              </a:defRPr>
            </a:lvl1pPr>
          </a:lstStyle>
          <a:p>
            <a:pPr marL="0" lvl="0" algn="ctr"/>
            <a:r>
              <a:rPr lang="en-US"/>
              <a:t>Click to edit Master title style</a:t>
            </a:r>
          </a:p>
        </p:txBody>
      </p:sp>
    </p:spTree>
    <p:custDataLst>
      <p:tags r:id="rId1"/>
    </p:custDataLst>
    <p:extLst>
      <p:ext uri="{BB962C8B-B14F-4D97-AF65-F5344CB8AC3E}">
        <p14:creationId xmlns:p14="http://schemas.microsoft.com/office/powerpoint/2010/main" val="119202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25474" y="2254250"/>
            <a:ext cx="3360739" cy="4121150"/>
          </a:xfrm>
        </p:spPr>
        <p:txBody>
          <a:bodyPr/>
          <a:lstStyle/>
          <a:p>
            <a:r>
              <a:rPr lang="en-US"/>
              <a:t>Click icon to add picture</a:t>
            </a:r>
          </a:p>
        </p:txBody>
      </p:sp>
      <p:sp>
        <p:nvSpPr>
          <p:cNvPr id="3" name="Title Placeholder 1"/>
          <p:cNvSpPr>
            <a:spLocks noGrp="1"/>
          </p:cNvSpPr>
          <p:nvPr>
            <p:ph type="title"/>
          </p:nvPr>
        </p:nvSpPr>
        <p:spPr>
          <a:xfrm>
            <a:off x="508899" y="301752"/>
            <a:ext cx="7809463"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36538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25474" y="2935288"/>
            <a:ext cx="3707999" cy="3363912"/>
          </a:xfrm>
        </p:spPr>
        <p:txBody>
          <a:bodyPr/>
          <a:lstStyle/>
          <a:p>
            <a:r>
              <a:rPr lang="en-US"/>
              <a:t>Click icon to add picture</a:t>
            </a:r>
          </a:p>
        </p:txBody>
      </p:sp>
      <p:sp>
        <p:nvSpPr>
          <p:cNvPr id="3" name="Title Placeholder 1"/>
          <p:cNvSpPr>
            <a:spLocks noGrp="1"/>
          </p:cNvSpPr>
          <p:nvPr>
            <p:ph type="title"/>
          </p:nvPr>
        </p:nvSpPr>
        <p:spPr>
          <a:xfrm>
            <a:off x="508899" y="301752"/>
            <a:ext cx="7809463"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4773613" y="2935288"/>
            <a:ext cx="3707999" cy="3363912"/>
          </a:xfrm>
        </p:spPr>
        <p:txBody>
          <a:bodyPr/>
          <a:lstStyle/>
          <a:p>
            <a:r>
              <a:rPr lang="en-US"/>
              <a:t>Click icon to add picture</a:t>
            </a:r>
          </a:p>
        </p:txBody>
      </p:sp>
    </p:spTree>
    <p:custDataLst>
      <p:tags r:id="rId1"/>
    </p:custDataLst>
    <p:extLst>
      <p:ext uri="{BB962C8B-B14F-4D97-AF65-F5344CB8AC3E}">
        <p14:creationId xmlns:p14="http://schemas.microsoft.com/office/powerpoint/2010/main" val="377844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16931" y="2547938"/>
            <a:ext cx="1746251" cy="1463675"/>
          </a:xfrm>
        </p:spPr>
        <p:txBody>
          <a:bodyPr/>
          <a:lstStyle/>
          <a:p>
            <a:r>
              <a:rPr lang="en-US"/>
              <a:t>Click icon to add picture</a:t>
            </a:r>
          </a:p>
        </p:txBody>
      </p:sp>
      <p:sp>
        <p:nvSpPr>
          <p:cNvPr id="3" name="Picture Placeholder 4"/>
          <p:cNvSpPr>
            <a:spLocks noGrp="1"/>
          </p:cNvSpPr>
          <p:nvPr>
            <p:ph type="pic" sz="quarter" idx="11"/>
          </p:nvPr>
        </p:nvSpPr>
        <p:spPr>
          <a:xfrm>
            <a:off x="616931" y="4508500"/>
            <a:ext cx="1746251" cy="1463675"/>
          </a:xfrm>
        </p:spPr>
        <p:txBody>
          <a:bodyPr/>
          <a:lstStyle/>
          <a:p>
            <a:r>
              <a:rPr lang="en-US"/>
              <a:t>Click icon to add picture</a:t>
            </a:r>
          </a:p>
        </p:txBody>
      </p:sp>
      <p:sp>
        <p:nvSpPr>
          <p:cNvPr id="4" name="Picture Placeholder 4"/>
          <p:cNvSpPr>
            <a:spLocks noGrp="1"/>
          </p:cNvSpPr>
          <p:nvPr>
            <p:ph type="pic" sz="quarter" idx="12"/>
          </p:nvPr>
        </p:nvSpPr>
        <p:spPr>
          <a:xfrm>
            <a:off x="4834920" y="2547938"/>
            <a:ext cx="1746251" cy="1463675"/>
          </a:xfrm>
        </p:spPr>
        <p:txBody>
          <a:bodyPr/>
          <a:lstStyle/>
          <a:p>
            <a:r>
              <a:rPr lang="en-US"/>
              <a:t>Click icon to add picture</a:t>
            </a:r>
          </a:p>
        </p:txBody>
      </p:sp>
      <p:sp>
        <p:nvSpPr>
          <p:cNvPr id="6" name="Picture Placeholder 4"/>
          <p:cNvSpPr>
            <a:spLocks noGrp="1"/>
          </p:cNvSpPr>
          <p:nvPr>
            <p:ph type="pic" sz="quarter" idx="13"/>
          </p:nvPr>
        </p:nvSpPr>
        <p:spPr>
          <a:xfrm>
            <a:off x="4834920" y="4508500"/>
            <a:ext cx="1746251" cy="1463675"/>
          </a:xfrm>
        </p:spPr>
        <p:txBody>
          <a:bodyPr/>
          <a:lstStyle/>
          <a:p>
            <a:r>
              <a:rPr lang="en-US"/>
              <a:t>Click icon to add picture</a:t>
            </a:r>
          </a:p>
        </p:txBody>
      </p:sp>
      <p:sp>
        <p:nvSpPr>
          <p:cNvPr id="7" name="Title Placeholder 1"/>
          <p:cNvSpPr>
            <a:spLocks noGrp="1"/>
          </p:cNvSpPr>
          <p:nvPr>
            <p:ph type="title"/>
          </p:nvPr>
        </p:nvSpPr>
        <p:spPr>
          <a:xfrm>
            <a:off x="508899" y="301752"/>
            <a:ext cx="7809463"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41717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16834" y="2334328"/>
            <a:ext cx="1796166" cy="1463675"/>
          </a:xfrm>
        </p:spPr>
        <p:txBody>
          <a:bodyPr/>
          <a:lstStyle/>
          <a:p>
            <a:r>
              <a:rPr lang="en-US"/>
              <a:t>Click icon to add picture</a:t>
            </a:r>
          </a:p>
        </p:txBody>
      </p:sp>
      <p:sp>
        <p:nvSpPr>
          <p:cNvPr id="4" name="Picture Placeholder 4"/>
          <p:cNvSpPr>
            <a:spLocks noGrp="1"/>
          </p:cNvSpPr>
          <p:nvPr>
            <p:ph type="pic" sz="quarter" idx="12"/>
          </p:nvPr>
        </p:nvSpPr>
        <p:spPr>
          <a:xfrm>
            <a:off x="4694472" y="2334328"/>
            <a:ext cx="1797050" cy="1463675"/>
          </a:xfrm>
        </p:spPr>
        <p:txBody>
          <a:bodyPr/>
          <a:lstStyle/>
          <a:p>
            <a:r>
              <a:rPr lang="en-US"/>
              <a:t>Click icon to add picture</a:t>
            </a:r>
            <a:endParaRPr lang="en-US" dirty="0"/>
          </a:p>
        </p:txBody>
      </p:sp>
      <p:sp>
        <p:nvSpPr>
          <p:cNvPr id="6" name="Picture Placeholder 4"/>
          <p:cNvSpPr>
            <a:spLocks noGrp="1"/>
          </p:cNvSpPr>
          <p:nvPr>
            <p:ph type="pic" sz="quarter" idx="13"/>
          </p:nvPr>
        </p:nvSpPr>
        <p:spPr>
          <a:xfrm>
            <a:off x="6734175" y="2334328"/>
            <a:ext cx="1795463" cy="1463675"/>
          </a:xfrm>
        </p:spPr>
        <p:txBody>
          <a:bodyPr/>
          <a:lstStyle/>
          <a:p>
            <a:r>
              <a:rPr lang="en-US"/>
              <a:t>Click icon to add picture</a:t>
            </a:r>
          </a:p>
        </p:txBody>
      </p:sp>
      <p:sp>
        <p:nvSpPr>
          <p:cNvPr id="7" name="Title Placeholder 1"/>
          <p:cNvSpPr>
            <a:spLocks noGrp="1"/>
          </p:cNvSpPr>
          <p:nvPr>
            <p:ph type="title"/>
          </p:nvPr>
        </p:nvSpPr>
        <p:spPr>
          <a:xfrm>
            <a:off x="508899" y="301752"/>
            <a:ext cx="7809463"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8" name="Picture Placeholder 4"/>
          <p:cNvSpPr>
            <a:spLocks noGrp="1"/>
          </p:cNvSpPr>
          <p:nvPr>
            <p:ph type="pic" sz="quarter" idx="14"/>
          </p:nvPr>
        </p:nvSpPr>
        <p:spPr>
          <a:xfrm>
            <a:off x="2655653" y="2334328"/>
            <a:ext cx="1796166" cy="1463675"/>
          </a:xfrm>
        </p:spPr>
        <p:txBody>
          <a:bodyPr/>
          <a:lstStyle/>
          <a:p>
            <a:r>
              <a:rPr lang="en-US"/>
              <a:t>Click icon to add picture</a:t>
            </a:r>
          </a:p>
        </p:txBody>
      </p:sp>
    </p:spTree>
    <p:custDataLst>
      <p:tags r:id="rId1"/>
    </p:custDataLst>
    <p:extLst>
      <p:ext uri="{BB962C8B-B14F-4D97-AF65-F5344CB8AC3E}">
        <p14:creationId xmlns:p14="http://schemas.microsoft.com/office/powerpoint/2010/main" val="3373991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ags" Target="../tags/tag2.xml"/><Relationship Id="rId2" Type="http://schemas.openxmlformats.org/officeDocument/2006/relationships/slideLayout" Target="../slideLayouts/slideLayout4.xml"/><Relationship Id="rId16" Type="http://schemas.openxmlformats.org/officeDocument/2006/relationships/customXml" Target="../../customXml/item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customXml" Target="../../customXml/item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tags" Target="../tags/tag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customXml" Target="../../customXml/item1.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29419-C253-4249-B18A-CA89748FD40C}" type="datetimeFigureOut">
              <a:rPr lang="en-US" smtClean="0"/>
              <a:pPr/>
              <a:t>12/20/2017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8C8B5-5A2E-4032-A746-7FE22734371F}" type="slidenum">
              <a:rPr lang="en-US" smtClean="0"/>
              <a:pPr/>
              <a:t>‹#›</a:t>
            </a:fld>
            <a:endParaRPr lang="en-US" dirty="0"/>
          </a:p>
        </p:txBody>
      </p:sp>
    </p:spTree>
    <p:extLst>
      <p:ext uri="{BB962C8B-B14F-4D97-AF65-F5344CB8AC3E}">
        <p14:creationId xmlns:p14="http://schemas.microsoft.com/office/powerpoint/2010/main" val="3572317650"/>
      </p:ext>
    </p:extLst>
  </p:cSld>
  <p:clrMap bg1="lt1" tx1="dk1" bg2="lt2" tx2="dk2" accent1="accent1" accent2="accent2" accent3="accent3" accent4="accent4" accent5="accent5" accent6="accent6" hlink="hlink" folHlink="folHlink"/>
  <p:sldLayoutIdLst>
    <p:sldLayoutId id="2147483663"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0642" y="116682"/>
            <a:ext cx="8882717" cy="6624637"/>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08899" y="302850"/>
            <a:ext cx="780946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5378" y="1604786"/>
            <a:ext cx="7809463" cy="48794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16"/>
      <p:tags r:id="rId17"/>
    </p:custDataLst>
    <p:extLst>
      <p:ext uri="{BB962C8B-B14F-4D97-AF65-F5344CB8AC3E}">
        <p14:creationId xmlns:p14="http://schemas.microsoft.com/office/powerpoint/2010/main" val="24133440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dt="0"/>
  <p:txStyles>
    <p:titleStyle>
      <a:lvl1pPr algn="l" defTabSz="457200" rtl="0" eaLnBrk="1" latinLnBrk="0" hangingPunct="1">
        <a:spcBef>
          <a:spcPct val="0"/>
        </a:spcBef>
        <a:buNone/>
        <a:defRPr sz="3600" b="1" kern="1200" spc="-150">
          <a:solidFill>
            <a:schemeClr val="tx2">
              <a:lumMod val="75000"/>
            </a:schemeClr>
          </a:solidFill>
          <a:latin typeface="Open Sans" panose="020B0606030504020204" pitchFamily="34" charset="0"/>
          <a:ea typeface="+mj-ea"/>
          <a:cs typeface="Open Sans" panose="020B0606030504020204" pitchFamily="34" charset="0"/>
        </a:defRPr>
      </a:lvl1pPr>
    </p:titleStyle>
    <p:bodyStyle>
      <a:lvl1pPr marL="342900" indent="-342900" algn="l" defTabSz="457200" rtl="0" eaLnBrk="1" latinLnBrk="0" hangingPunct="1">
        <a:spcBef>
          <a:spcPct val="20000"/>
        </a:spcBef>
        <a:buFont typeface="Arial"/>
        <a:buChar char="•"/>
        <a:defRPr sz="2000" kern="1200">
          <a:solidFill>
            <a:schemeClr val="bg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bg1">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B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956" y="193803"/>
            <a:ext cx="7809463"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93126" y="1604786"/>
            <a:ext cx="7809463" cy="487949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13"/>
      <p:tags r:id="rId14"/>
    </p:custDataLst>
    <p:extLst>
      <p:ext uri="{BB962C8B-B14F-4D97-AF65-F5344CB8AC3E}">
        <p14:creationId xmlns:p14="http://schemas.microsoft.com/office/powerpoint/2010/main" val="16266179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dt="0"/>
  <p:txStyles>
    <p:titleStyle>
      <a:lvl1pPr algn="l" defTabSz="457200" rtl="0" eaLnBrk="1" latinLnBrk="0" hangingPunct="1">
        <a:spcBef>
          <a:spcPct val="0"/>
        </a:spcBef>
        <a:buNone/>
        <a:defRPr sz="2600" b="0" kern="1200">
          <a:solidFill>
            <a:schemeClr val="accent6">
              <a:lumMod val="75000"/>
            </a:schemeClr>
          </a:solidFill>
          <a:latin typeface="+mj-lt"/>
          <a:ea typeface="Fjalla One"/>
          <a:cs typeface="Fjalla One"/>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ackgroundpolitico.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93125" y="260081"/>
            <a:ext cx="780946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3126" y="1604786"/>
            <a:ext cx="7809463" cy="48794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503539"/>
            <a:ext cx="400537" cy="283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200" dirty="0">
              <a:solidFill>
                <a:schemeClr val="bg1"/>
              </a:solidFill>
              <a:latin typeface="Titillium Web" panose="00000500000000000000" pitchFamily="2" charset="0"/>
              <a:cs typeface="Titillium WebRegular"/>
            </a:endParaRPr>
          </a:p>
        </p:txBody>
      </p:sp>
      <p:sp>
        <p:nvSpPr>
          <p:cNvPr id="6" name="Slide Number Placeholder 5"/>
          <p:cNvSpPr>
            <a:spLocks noGrp="1"/>
          </p:cNvSpPr>
          <p:nvPr>
            <p:ph type="sldNum" sz="quarter" idx="4"/>
          </p:nvPr>
        </p:nvSpPr>
        <p:spPr>
          <a:xfrm>
            <a:off x="468" y="461478"/>
            <a:ext cx="399600" cy="365125"/>
          </a:xfrm>
          <a:prstGeom prst="rect">
            <a:avLst/>
          </a:prstGeom>
        </p:spPr>
        <p:txBody>
          <a:bodyPr vert="horz" lIns="91440" tIns="45720" rIns="91440" bIns="45720" rtlCol="0" anchor="ctr"/>
          <a:lstStyle>
            <a:lvl1pPr algn="r">
              <a:defRPr sz="1400">
                <a:solidFill>
                  <a:schemeClr val="bg1"/>
                </a:solidFill>
                <a:latin typeface="+mj-lt"/>
              </a:defRPr>
            </a:lvl1pPr>
          </a:lstStyle>
          <a:p>
            <a:fld id="{2760AF0F-E753-4DD9-B8E5-577C039A067C}" type="slidenum">
              <a:rPr lang="en-JM" smtClean="0"/>
              <a:pPr/>
              <a:t>‹#›</a:t>
            </a:fld>
            <a:endParaRPr lang="en-JM"/>
          </a:p>
        </p:txBody>
      </p:sp>
    </p:spTree>
    <p:custDataLst>
      <p:custData r:id="rId15"/>
      <p:tags r:id="rId16"/>
    </p:custDataLst>
    <p:extLst>
      <p:ext uri="{BB962C8B-B14F-4D97-AF65-F5344CB8AC3E}">
        <p14:creationId xmlns:p14="http://schemas.microsoft.com/office/powerpoint/2010/main" val="138445852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dt="0"/>
  <p:txStyles>
    <p:titleStyle>
      <a:lvl1pPr algn="l" defTabSz="457200" rtl="0" eaLnBrk="1" latinLnBrk="0" hangingPunct="1">
        <a:spcBef>
          <a:spcPct val="0"/>
        </a:spcBef>
        <a:buNone/>
        <a:defRPr sz="3200" b="1" i="0" kern="1200">
          <a:solidFill>
            <a:schemeClr val="tx2"/>
          </a:solidFill>
          <a:latin typeface="+mj-lt"/>
          <a:ea typeface="Titillium WebSemiBold" panose="00000700000000000000" pitchFamily="2" charset="0"/>
          <a:cs typeface="Titillium WebSemiBold" panose="00000700000000000000" pitchFamily="2" charset="0"/>
        </a:defRPr>
      </a:lvl1pPr>
    </p:titleStyle>
    <p:bodyStyle>
      <a:lvl1pPr marL="342900" indent="-342900" algn="l" defTabSz="457200" rtl="0" eaLnBrk="1" latinLnBrk="0" hangingPunct="1">
        <a:spcBef>
          <a:spcPct val="20000"/>
        </a:spcBef>
        <a:buFont typeface="Arial"/>
        <a:buChar char="•"/>
        <a:defRPr sz="2000" kern="120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jpg"/><Relationship Id="rId2" Type="http://schemas.openxmlformats.org/officeDocument/2006/relationships/slideLayout" Target="../slideLayouts/slideLayout1.xml"/><Relationship Id="rId1" Type="http://schemas.openxmlformats.org/officeDocument/2006/relationships/tags" Target="../tags/tag5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3.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54.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56.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59.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60.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61.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6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64.xml"/><Relationship Id="rId5" Type="http://schemas.openxmlformats.org/officeDocument/2006/relationships/image" Target="../media/image29.jp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6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39.jpg"/><Relationship Id="rId5" Type="http://schemas.openxmlformats.org/officeDocument/2006/relationships/image" Target="../media/image20.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71.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16.jpg"/><Relationship Id="rId5" Type="http://schemas.openxmlformats.org/officeDocument/2006/relationships/image" Target="../media/image44.jpg"/><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77.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4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8.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endParaRPr lang="en-US" dirty="0"/>
          </a:p>
        </p:txBody>
      </p:sp>
      <p:sp>
        <p:nvSpPr>
          <p:cNvPr id="3" name="Subtitle 2"/>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14389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Filtration / Purification</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329247" cy="2350387"/>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Types of air cleaners:</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Filters</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Electronic air cleaners</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Ultraviolet (UV) light</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“Hybrid” devices contain two or more particle-removing devices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147" y="1759657"/>
            <a:ext cx="1310802" cy="180678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1183" y="2342073"/>
            <a:ext cx="1539381" cy="180732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7122" y="3941266"/>
            <a:ext cx="1529031" cy="197739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0386" y="4645763"/>
            <a:ext cx="1456459" cy="875690"/>
          </a:xfrm>
          <a:prstGeom prst="rect">
            <a:avLst/>
          </a:prstGeom>
        </p:spPr>
      </p:pic>
    </p:spTree>
    <p:custDataLst>
      <p:tags r:id="rId1"/>
    </p:custDataLst>
    <p:extLst>
      <p:ext uri="{BB962C8B-B14F-4D97-AF65-F5344CB8AC3E}">
        <p14:creationId xmlns:p14="http://schemas.microsoft.com/office/powerpoint/2010/main" val="292879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Filtration / Purification,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329247" cy="3707682"/>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HEPA filters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Where highest degree of filtration is desired</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Can capture particles down to 0.3 micron – e.g., mold, dust mites, bacteria, pollen, &amp; other allergens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Electrostatic precipitators / electronic air cleaners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Normally have a </a:t>
            </a:r>
            <a:r>
              <a:rPr lang="en-US" sz="1600" dirty="0" err="1"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prefilter</a:t>
            </a: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 section that filters out larger airborne particles and an ionizing or charging section</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943" y="1582045"/>
            <a:ext cx="1790039" cy="246735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315" y="3621975"/>
            <a:ext cx="1999628" cy="2347686"/>
          </a:xfrm>
          <a:prstGeom prst="rect">
            <a:avLst/>
          </a:prstGeom>
        </p:spPr>
      </p:pic>
      <p:sp>
        <p:nvSpPr>
          <p:cNvPr id="15" name="TextBox 14"/>
          <p:cNvSpPr txBox="1"/>
          <p:nvPr/>
        </p:nvSpPr>
        <p:spPr>
          <a:xfrm>
            <a:off x="4873539" y="2587082"/>
            <a:ext cx="1815404" cy="707886"/>
          </a:xfrm>
          <a:prstGeom prst="rect">
            <a:avLst/>
          </a:prstGeom>
          <a:noFill/>
        </p:spPr>
        <p:txBody>
          <a:bodyPr wrap="square" rtlCol="0">
            <a:spAutoFit/>
          </a:bodyPr>
          <a:lstStyle/>
          <a:p>
            <a:pPr algn="r"/>
            <a:r>
              <a:rPr lang="en-US" sz="200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Electronic air cleaner</a:t>
            </a:r>
            <a:endParaRPr lang="en-US" sz="2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6676261" y="4655585"/>
            <a:ext cx="1815404" cy="707886"/>
          </a:xfrm>
          <a:prstGeom prst="rect">
            <a:avLst/>
          </a:prstGeom>
          <a:noFill/>
        </p:spPr>
        <p:txBody>
          <a:bodyPr wrap="square" rtlCol="0">
            <a:spAutoFit/>
          </a:bodyPr>
          <a:lstStyle/>
          <a:p>
            <a:r>
              <a:rPr lang="en-US" sz="200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Media air cleaner</a:t>
            </a:r>
            <a:endParaRPr lang="en-US" sz="2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314159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Filtration / Purification,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329247" cy="3357842"/>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UV/germicidal lights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UV-C light can penetrate the walls of microbes that negatively affect air quality</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Damages the DNA of the microbe – kills smaller, weaker ones and prevents larger ones from reproducing</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Most effective when used in conjunction with high-efficiency filtration media</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862" y="2263136"/>
            <a:ext cx="1833727" cy="237143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9922" y="4877716"/>
            <a:ext cx="2097727" cy="1261250"/>
          </a:xfrm>
          <a:prstGeom prst="rect">
            <a:avLst/>
          </a:prstGeom>
        </p:spPr>
      </p:pic>
      <p:sp>
        <p:nvSpPr>
          <p:cNvPr id="17" name="TextBox 16"/>
          <p:cNvSpPr txBox="1"/>
          <p:nvPr/>
        </p:nvSpPr>
        <p:spPr>
          <a:xfrm>
            <a:off x="4671660" y="2587082"/>
            <a:ext cx="1815404" cy="707886"/>
          </a:xfrm>
          <a:prstGeom prst="rect">
            <a:avLst/>
          </a:prstGeom>
          <a:noFill/>
        </p:spPr>
        <p:txBody>
          <a:bodyPr wrap="square" rtlCol="0">
            <a:spAutoFit/>
          </a:bodyPr>
          <a:lstStyle/>
          <a:p>
            <a:pPr algn="r"/>
            <a:r>
              <a:rPr lang="en-US" sz="200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UV coil purifier</a:t>
            </a:r>
            <a:endParaRPr lang="en-US" sz="2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6696016" y="5072003"/>
            <a:ext cx="1815404" cy="1015663"/>
          </a:xfrm>
          <a:prstGeom prst="rect">
            <a:avLst/>
          </a:prstGeom>
          <a:noFill/>
        </p:spPr>
        <p:txBody>
          <a:bodyPr wrap="square" rtlCol="0">
            <a:spAutoFit/>
          </a:bodyPr>
          <a:lstStyle/>
          <a:p>
            <a:r>
              <a:rPr lang="en-US" sz="200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UV coil purifier for furnaces</a:t>
            </a:r>
            <a:endParaRPr lang="en-US" sz="2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26268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Humidification / Dehumidification</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329247" cy="1678408"/>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Humidification</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 fall and winter, homes often feel dry</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For comfort, “dry” air should be replenished with moisture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2474" y="2397019"/>
            <a:ext cx="3187348" cy="1864994"/>
          </a:xfrm>
          <a:prstGeom prst="rect">
            <a:avLst/>
          </a:prstGeom>
          <a:ln>
            <a:solidFill>
              <a:schemeClr val="accent1"/>
            </a:solidFill>
          </a:ln>
          <a:effectLst>
            <a:outerShdw blurRad="444500" dist="1778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8461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Humidification / Dehumidification,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329247" cy="4279120"/>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Bypass evaporative humidifiers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Rely on the difference in pressure between the supply (warm) side of the furnace and the return (cool) side</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Difference in pressure between the plenums drawn some heated air through the humidifier to the return duct</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Steam humidifiers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Heat water internally to create steam</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Steam injected into ductwork</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1473" t="6903" r="7052" b="21171"/>
          <a:stretch/>
        </p:blipFill>
        <p:spPr>
          <a:xfrm>
            <a:off x="6641431" y="1917947"/>
            <a:ext cx="1996573" cy="1872754"/>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4737" t="6012" r="24421" b="20278"/>
          <a:stretch/>
        </p:blipFill>
        <p:spPr>
          <a:xfrm>
            <a:off x="5053263" y="3790701"/>
            <a:ext cx="1588168" cy="2446371"/>
          </a:xfrm>
          <a:prstGeom prst="rect">
            <a:avLst/>
          </a:prstGeom>
        </p:spPr>
      </p:pic>
      <p:sp>
        <p:nvSpPr>
          <p:cNvPr id="15" name="TextBox 14"/>
          <p:cNvSpPr txBox="1"/>
          <p:nvPr/>
        </p:nvSpPr>
        <p:spPr>
          <a:xfrm>
            <a:off x="4671660" y="2587082"/>
            <a:ext cx="1815404" cy="707886"/>
          </a:xfrm>
          <a:prstGeom prst="rect">
            <a:avLst/>
          </a:prstGeom>
          <a:noFill/>
        </p:spPr>
        <p:txBody>
          <a:bodyPr wrap="square" rtlCol="0">
            <a:spAutoFit/>
          </a:bodyPr>
          <a:lstStyle/>
          <a:p>
            <a:pPr algn="r"/>
            <a:r>
              <a:rPr lang="en-US" sz="200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Evaporative</a:t>
            </a:r>
          </a:p>
          <a:p>
            <a:pPr algn="r"/>
            <a:r>
              <a:rPr lang="en-US" sz="200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humidifier</a:t>
            </a:r>
            <a:endParaRPr lang="en-US" sz="2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6609545" y="4977790"/>
            <a:ext cx="1815404" cy="707886"/>
          </a:xfrm>
          <a:prstGeom prst="rect">
            <a:avLst/>
          </a:prstGeom>
          <a:noFill/>
        </p:spPr>
        <p:txBody>
          <a:bodyPr wrap="square" rtlCol="0">
            <a:spAutoFit/>
          </a:bodyPr>
          <a:lstStyle/>
          <a:p>
            <a:r>
              <a:rPr lang="en-US" sz="200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Steam</a:t>
            </a:r>
          </a:p>
          <a:p>
            <a:r>
              <a:rPr lang="en-US" sz="200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humidifier</a:t>
            </a:r>
            <a:endParaRPr lang="en-US" sz="2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08903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Humidification / Dehumidification,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329247" cy="3964162"/>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Dehumidification</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Removes moisture from the air</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Most useful in spring and fall</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Dehumidifiers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Help maintain comfortable environment</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Some may clean air as well as dehumidify</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Can keep home furnishings from being damaged by overly moist air</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3059" b="16712"/>
          <a:stretch/>
        </p:blipFill>
        <p:spPr>
          <a:xfrm>
            <a:off x="5099056" y="2613692"/>
            <a:ext cx="3325893" cy="1774978"/>
          </a:xfrm>
          <a:prstGeom prst="rect">
            <a:avLst/>
          </a:prstGeom>
        </p:spPr>
      </p:pic>
    </p:spTree>
    <p:custDataLst>
      <p:tags r:id="rId1"/>
    </p:custDataLst>
    <p:extLst>
      <p:ext uri="{BB962C8B-B14F-4D97-AF65-F5344CB8AC3E}">
        <p14:creationId xmlns:p14="http://schemas.microsoft.com/office/powerpoint/2010/main" val="160333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6-step selling process</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329247" cy="2063129"/>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Educate your customer</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Assess IAQ in the home</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Identify the IAQ issues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Present recommendations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Install equipment</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Validate customer’s decisions</a:t>
            </a:r>
          </a:p>
        </p:txBody>
      </p:sp>
      <p:sp>
        <p:nvSpPr>
          <p:cNvPr id="4" name="Rectangle 3"/>
          <p:cNvSpPr/>
          <p:nvPr/>
        </p:nvSpPr>
        <p:spPr>
          <a:xfrm>
            <a:off x="4379495" y="2019992"/>
            <a:ext cx="4045454" cy="2840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 OF SERVICE ADVISOR WITH CUSTOMERS/HOMEOWNERS</a:t>
            </a:r>
            <a:endParaRPr lang="en-US" dirty="0"/>
          </a:p>
        </p:txBody>
      </p:sp>
    </p:spTree>
    <p:custDataLst>
      <p:tags r:id="rId1"/>
    </p:custDataLst>
    <p:extLst>
      <p:ext uri="{BB962C8B-B14F-4D97-AF65-F5344CB8AC3E}">
        <p14:creationId xmlns:p14="http://schemas.microsoft.com/office/powerpoint/2010/main" val="158714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Educate your customer</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4279120"/>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types of contaminants found in the home</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impact of IAQ on health, comfort, &amp; cleanliness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strategies for improving indoor air – monitoring / elimination / source control; ventilation; filtration / purification; humidity control</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the role IAQ plays in complete and continuous indoor comfort</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“whole home” comfort to demonstrate that IAQ is as important as heating and cooling</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how HVAC equipment contributes to the complete and continuous comfort of a home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725" y="2472329"/>
            <a:ext cx="3121152" cy="2081784"/>
          </a:xfrm>
          <a:prstGeom prst="rect">
            <a:avLst/>
          </a:prstGeom>
          <a:ln>
            <a:solidFill>
              <a:schemeClr val="tx1"/>
            </a:solidFill>
          </a:ln>
          <a:effectLst>
            <a:outerShdw blurRad="393700" dist="266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13026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IAQ Home Assessment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3042884"/>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Use an IAQ home assessment survey to determine possible sources of indoor air contamination and to see what equipment exists in the home</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Encourage customers to identify:</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Health concerns (e.g., asthma/allergy sufferers)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Home comfort concerns (e.g., humidity, noise)</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Home cleanliness concerns (e.g., dust, pet dander)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347" y="2080808"/>
            <a:ext cx="2628314" cy="3273245"/>
          </a:xfrm>
          <a:prstGeom prst="rect">
            <a:avLst/>
          </a:prstGeom>
          <a:ln>
            <a:solidFill>
              <a:schemeClr val="tx1"/>
            </a:solidFill>
          </a:ln>
          <a:effectLst>
            <a:outerShdw blurRad="711200" dist="3429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5085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IAQ Home Assessment,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3042884"/>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Identify customers’ buying motives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Comfort and pleasure – enjoyment, good health, comfort, cleanliness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Avoidance of pain – less work, less time, safety, good health, relief from discomfort</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Love and affection – family, security of loved ones, health of loved ones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Fear of loss – prevent loss, save time, save money, protect health of loved ones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9725" y="2261603"/>
            <a:ext cx="2839118" cy="2256308"/>
          </a:xfrm>
          <a:prstGeom prst="rect">
            <a:avLst/>
          </a:prstGeom>
          <a:ln>
            <a:solidFill>
              <a:schemeClr val="tx1"/>
            </a:solidFill>
          </a:ln>
          <a:effectLst>
            <a:outerShdw blurRad="457200" dist="3429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2843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&amp; Selling IAQ</a:t>
            </a:r>
            <a:endParaRPr lang="en-US" dirty="0"/>
          </a:p>
        </p:txBody>
      </p:sp>
      <p:sp>
        <p:nvSpPr>
          <p:cNvPr id="3" name="Subtitle 2"/>
          <p:cNvSpPr>
            <a:spLocks noGrp="1"/>
          </p:cNvSpPr>
          <p:nvPr>
            <p:ph type="subTitle" idx="1"/>
          </p:nvPr>
        </p:nvSpPr>
        <p:spPr/>
        <p:txBody>
          <a:bodyPr/>
          <a:lstStyle/>
          <a:p>
            <a:r>
              <a:rPr lang="en-US" dirty="0"/>
              <a:t>Objectives</a:t>
            </a:r>
          </a:p>
        </p:txBody>
      </p:sp>
      <p:sp>
        <p:nvSpPr>
          <p:cNvPr id="5"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9" name="Rectangle 8"/>
          <p:cNvSpPr/>
          <p:nvPr/>
        </p:nvSpPr>
        <p:spPr>
          <a:xfrm>
            <a:off x="4538749" y="2656316"/>
            <a:ext cx="3468029" cy="1844608"/>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Understand IAQ issues and solutions </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Present </a:t>
            </a:r>
            <a:r>
              <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customers with </a:t>
            </a: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IAQ solution options to address their air quality needs</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lvl="0" defTabSz="914400">
              <a:lnSpc>
                <a:spcPct val="90000"/>
              </a:lnSpc>
              <a:spcBef>
                <a:spcPts val="1000"/>
              </a:spcBef>
            </a:pP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ectangle 9"/>
          <p:cNvSpPr/>
          <p:nvPr/>
        </p:nvSpPr>
        <p:spPr>
          <a:xfrm>
            <a:off x="4321112" y="2115282"/>
            <a:ext cx="3941941" cy="341632"/>
          </a:xfrm>
          <a:prstGeom prst="rect">
            <a:avLst/>
          </a:prstGeom>
        </p:spPr>
        <p:txBody>
          <a:bodyPr wrap="square">
            <a:spAutoFit/>
          </a:bodyPr>
          <a:lstStyle/>
          <a:p>
            <a:pPr lvl="0" defTabSz="914400">
              <a:lnSpc>
                <a:spcPct val="90000"/>
              </a:lnSpc>
              <a:spcBef>
                <a:spcPts val="1000"/>
              </a:spcBef>
            </a:pPr>
            <a:r>
              <a:rPr lang="en-US" b="1" dirty="0">
                <a:solidFill>
                  <a:srgbClr val="003C81"/>
                </a:solidFill>
                <a:latin typeface="Open Sans" panose="020B0606030504020204" pitchFamily="34" charset="0"/>
                <a:ea typeface="Open Sans" panose="020B0606030504020204" pitchFamily="34" charset="0"/>
                <a:cs typeface="Open Sans" panose="020B0606030504020204" pitchFamily="34" charset="0"/>
              </a:rPr>
              <a:t>In this course, you will learn to:</a:t>
            </a:r>
            <a:endParaRPr lang="en-US" b="1"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10"/>
          <p:cNvSpPr/>
          <p:nvPr/>
        </p:nvSpPr>
        <p:spPr>
          <a:xfrm>
            <a:off x="709366" y="2102595"/>
            <a:ext cx="3093891" cy="2840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 OF SERVICE ADVISOR, MAYBE WITH CUSTOMERS/HOMEOWNERS</a:t>
            </a:r>
            <a:endParaRPr 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IAQ Home Assessment,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2821285"/>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Add value to your service, setting you apart from the competition.</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Set the buying criteria of your customer</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Set a standard by which all competition will be judged</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Reinforce the complete and continuous comfort approach</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Justify your solution’s cost, not your equipment’s price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150" y="2244618"/>
            <a:ext cx="1609725" cy="2657475"/>
          </a:xfrm>
          <a:prstGeom prst="rect">
            <a:avLst/>
          </a:prstGeom>
        </p:spPr>
      </p:pic>
    </p:spTree>
    <p:custDataLst>
      <p:tags r:id="rId1"/>
    </p:custDataLst>
    <p:extLst>
      <p:ext uri="{BB962C8B-B14F-4D97-AF65-F5344CB8AC3E}">
        <p14:creationId xmlns:p14="http://schemas.microsoft.com/office/powerpoint/2010/main" val="637734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IAQ Home Assessment,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2284728"/>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Observe and inspect the home.</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Inspect the existing HVAC system.</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Age of existing equipment</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Efficiency rating of existing equipment</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Duct leakage</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Accessories (upgraded t-stats, filtration, zoning, humidifiers, etc.)</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449" y="2460536"/>
            <a:ext cx="2857500" cy="1905000"/>
          </a:xfrm>
          <a:prstGeom prst="rect">
            <a:avLst/>
          </a:prstGeom>
          <a:ln>
            <a:solidFill>
              <a:schemeClr val="accent1"/>
            </a:solidFill>
          </a:ln>
          <a:effectLst>
            <a:outerShdw blurRad="584200" dist="3048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00934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Identify IAQ issues</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5150391" cy="4383764"/>
          </a:xfrm>
          <a:prstGeom prst="rect">
            <a:avLst/>
          </a:prstGeom>
        </p:spPr>
        <p:txBody>
          <a:bodyPr wrap="square">
            <a:spAutoFit/>
          </a:bodyPr>
          <a:lstStyle/>
          <a:p>
            <a:pPr defTabSz="914400">
              <a:lnSpc>
                <a:spcPct val="90000"/>
              </a:lnSpc>
              <a:spcBef>
                <a:spcPts val="1000"/>
              </a:spcBef>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Analyze assessments to determine types of issues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Health issues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Allergy and asthma sufferers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Pets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Odors / chemical vapors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Particulates (pollen, dust, dirt)</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Bio-aerosols (mold spores, bacteria, fungi, viruses)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Comfort issues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Humidity</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Inconsistent temperatures (hot / cold spots)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System short cycling</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Noise, efficiency, reliability</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41682"/>
          <a:stretch/>
        </p:blipFill>
        <p:spPr>
          <a:xfrm>
            <a:off x="5941926" y="2140968"/>
            <a:ext cx="2652713" cy="1706638"/>
          </a:xfrm>
          <a:prstGeom prst="rect">
            <a:avLst/>
          </a:prstGeom>
          <a:ln>
            <a:solidFill>
              <a:schemeClr val="tx1"/>
            </a:solidFill>
          </a:ln>
          <a:effectLst>
            <a:outerShdw blurRad="355600" dist="228600" dir="2700000" algn="tl" rotWithShape="0">
              <a:prstClr val="black">
                <a:alpha val="40000"/>
              </a:prstClr>
            </a:outerShdw>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5330"/>
          <a:stretch/>
        </p:blipFill>
        <p:spPr>
          <a:xfrm>
            <a:off x="5924715" y="4157950"/>
            <a:ext cx="2687134" cy="1789660"/>
          </a:xfrm>
          <a:prstGeom prst="rect">
            <a:avLst/>
          </a:prstGeom>
          <a:ln>
            <a:solidFill>
              <a:schemeClr val="tx1"/>
            </a:solidFill>
          </a:ln>
          <a:effectLst>
            <a:outerShdw blurRad="444500" dist="2540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535001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Identify IAQ issues,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1363450"/>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Cleanliness issues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Dust, dirt</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Mold, mildew</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Stale, musty odors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4252" y="2252759"/>
            <a:ext cx="2652713" cy="1587080"/>
          </a:xfrm>
          <a:prstGeom prst="rect">
            <a:avLst/>
          </a:prstGeom>
          <a:ln>
            <a:solidFill>
              <a:schemeClr val="tx2"/>
            </a:solidFill>
          </a:ln>
          <a:effectLst>
            <a:outerShdw blurRad="495300" dist="266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27809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Identify IAQ issues,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2856167"/>
          </a:xfrm>
          <a:prstGeom prst="rect">
            <a:avLst/>
          </a:prstGeom>
        </p:spPr>
        <p:txBody>
          <a:bodyPr wrap="square">
            <a:spAutoFit/>
          </a:bodyPr>
          <a:lstStyle/>
          <a:p>
            <a:pPr defTabSz="914400">
              <a:lnSpc>
                <a:spcPct val="90000"/>
              </a:lnSpc>
              <a:spcBef>
                <a:spcPts val="1000"/>
              </a:spcBef>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Determine sources of contamination</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Duct leakage</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Pets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Cleaning supplies or other household chemicals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Attached garage</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Lifestyle</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Improperly installed and/or improperly sized equipment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8059" y="2019992"/>
            <a:ext cx="1834916" cy="1400653"/>
          </a:xfrm>
          <a:prstGeom prst="rect">
            <a:avLst/>
          </a:prstGeom>
          <a:ln>
            <a:solidFill>
              <a:schemeClr val="tx1"/>
            </a:solidFill>
          </a:ln>
          <a:effectLst>
            <a:outerShdw blurRad="482600" dist="190500" dir="2700000" algn="tl" rotWithShape="0">
              <a:prstClr val="black">
                <a:alpha val="4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3017" y="3255646"/>
            <a:ext cx="1992939" cy="1556984"/>
          </a:xfrm>
          <a:prstGeom prst="rect">
            <a:avLst/>
          </a:prstGeom>
          <a:ln>
            <a:solidFill>
              <a:schemeClr val="tx1"/>
            </a:solidFill>
          </a:ln>
          <a:effectLst>
            <a:outerShdw blurRad="368300" dist="190500" dir="2700000" algn="tl" rotWithShape="0">
              <a:prstClr val="black">
                <a:alpha val="40000"/>
              </a:prst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9279" y="4527925"/>
            <a:ext cx="2075135" cy="1376913"/>
          </a:xfrm>
          <a:prstGeom prst="rect">
            <a:avLst/>
          </a:prstGeom>
          <a:ln>
            <a:solidFill>
              <a:schemeClr val="tx2"/>
            </a:solidFill>
          </a:ln>
          <a:effectLst>
            <a:outerShdw blurRad="355600" dist="2286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18160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Identifying the need – Scenario 1: Pet odor</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2249847"/>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Upon entering the home, you notice a lingering pet odor; you see there’s a family dog.</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Tactfully inform customer that lingering pet odors can cause health problems in addition to discomfort.</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Make it about comfort </a:t>
            </a:r>
            <a:r>
              <a:rPr lang="en-US" sz="1600" b="1" i="1"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and</a:t>
            </a: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 health.</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Ask customer-benefit questions, such as:</a:t>
            </a:r>
          </a:p>
        </p:txBody>
      </p:sp>
      <p:sp>
        <p:nvSpPr>
          <p:cNvPr id="4" name="TextBox 3"/>
          <p:cNvSpPr txBox="1"/>
          <p:nvPr/>
        </p:nvSpPr>
        <p:spPr>
          <a:xfrm>
            <a:off x="1431754" y="4463717"/>
            <a:ext cx="4499810" cy="646331"/>
          </a:xfrm>
          <a:prstGeom prst="rect">
            <a:avLst/>
          </a:prstGeom>
          <a:noFill/>
        </p:spPr>
        <p:txBody>
          <a:bodyPr wrap="square" rtlCol="0">
            <a:spAutoFit/>
          </a:bodyPr>
          <a:lstStyle/>
          <a:p>
            <a:r>
              <a:rPr lang="en-US" i="1" dirty="0" smtClean="0">
                <a:solidFill>
                  <a:schemeClr val="accent1"/>
                </a:solidFill>
              </a:rPr>
              <a:t>“Is anyone in the house allergic to pet odors or volatile organic compounds?”</a:t>
            </a:r>
            <a:endParaRPr lang="en-US" i="1" dirty="0">
              <a:solidFill>
                <a:schemeClr val="accent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382" y="2153054"/>
            <a:ext cx="3052600" cy="1839829"/>
          </a:xfrm>
          <a:prstGeom prst="rect">
            <a:avLst/>
          </a:prstGeom>
          <a:ln>
            <a:solidFill>
              <a:schemeClr val="tx2"/>
            </a:solidFill>
          </a:ln>
          <a:effectLst>
            <a:outerShdw blurRad="533400" dist="3048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601625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Identifying the need – Scenario 1: Pet odor,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313932"/>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b="1"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Identify the solution…</a:t>
            </a:r>
          </a:p>
        </p:txBody>
      </p:sp>
      <p:sp>
        <p:nvSpPr>
          <p:cNvPr id="9" name="TextBox 8"/>
          <p:cNvSpPr txBox="1"/>
          <p:nvPr/>
        </p:nvSpPr>
        <p:spPr>
          <a:xfrm>
            <a:off x="1179372" y="2719143"/>
            <a:ext cx="697435" cy="400110"/>
          </a:xfrm>
          <a:prstGeom prst="rect">
            <a:avLst/>
          </a:prstGeom>
          <a:noFill/>
        </p:spPr>
        <p:txBody>
          <a:bodyPr wrap="none" rtlCol="0">
            <a:spAutoFit/>
          </a:bodyPr>
          <a:lstStyle/>
          <a:p>
            <a:r>
              <a:rPr lang="en-US" sz="2000" b="1" dirty="0" smtClean="0">
                <a:solidFill>
                  <a:schemeClr val="accent6">
                    <a:lumMod val="75000"/>
                  </a:schemeClr>
                </a:solidFill>
              </a:rPr>
              <a:t>BEST</a:t>
            </a:r>
            <a:endParaRPr lang="en-US" sz="2000" b="1" dirty="0">
              <a:solidFill>
                <a:schemeClr val="accent6">
                  <a:lumMod val="75000"/>
                </a:schemeClr>
              </a:solidFill>
            </a:endParaRPr>
          </a:p>
        </p:txBody>
      </p:sp>
      <p:sp>
        <p:nvSpPr>
          <p:cNvPr id="11" name="TextBox 10"/>
          <p:cNvSpPr txBox="1"/>
          <p:nvPr/>
        </p:nvSpPr>
        <p:spPr>
          <a:xfrm>
            <a:off x="3729430" y="2719143"/>
            <a:ext cx="979692" cy="400110"/>
          </a:xfrm>
          <a:prstGeom prst="rect">
            <a:avLst/>
          </a:prstGeom>
          <a:noFill/>
        </p:spPr>
        <p:txBody>
          <a:bodyPr wrap="none" rtlCol="0">
            <a:spAutoFit/>
          </a:bodyPr>
          <a:lstStyle/>
          <a:p>
            <a:r>
              <a:rPr lang="en-US" sz="2000" b="1" dirty="0" smtClean="0">
                <a:solidFill>
                  <a:schemeClr val="accent6">
                    <a:lumMod val="75000"/>
                  </a:schemeClr>
                </a:solidFill>
              </a:rPr>
              <a:t>BETTER</a:t>
            </a:r>
            <a:endParaRPr lang="en-US" sz="2000" b="1" dirty="0">
              <a:solidFill>
                <a:schemeClr val="accent6">
                  <a:lumMod val="75000"/>
                </a:schemeClr>
              </a:solidFill>
            </a:endParaRPr>
          </a:p>
        </p:txBody>
      </p:sp>
      <p:sp>
        <p:nvSpPr>
          <p:cNvPr id="12" name="TextBox 11"/>
          <p:cNvSpPr txBox="1"/>
          <p:nvPr/>
        </p:nvSpPr>
        <p:spPr>
          <a:xfrm>
            <a:off x="6244670" y="2719143"/>
            <a:ext cx="856325" cy="400110"/>
          </a:xfrm>
          <a:prstGeom prst="rect">
            <a:avLst/>
          </a:prstGeom>
          <a:noFill/>
        </p:spPr>
        <p:txBody>
          <a:bodyPr wrap="none" rtlCol="0">
            <a:spAutoFit/>
          </a:bodyPr>
          <a:lstStyle/>
          <a:p>
            <a:r>
              <a:rPr lang="en-US" sz="2000" b="1" dirty="0" smtClean="0">
                <a:solidFill>
                  <a:schemeClr val="accent6">
                    <a:lumMod val="75000"/>
                  </a:schemeClr>
                </a:solidFill>
              </a:rPr>
              <a:t>GOOD</a:t>
            </a:r>
            <a:endParaRPr lang="en-US" sz="2000" b="1" dirty="0">
              <a:solidFill>
                <a:schemeClr val="accent6">
                  <a:lumMod val="75000"/>
                </a:schemeClr>
              </a:solidFill>
            </a:endParaRPr>
          </a:p>
        </p:txBody>
      </p:sp>
      <p:sp>
        <p:nvSpPr>
          <p:cNvPr id="10" name="TextBox 9"/>
          <p:cNvSpPr txBox="1"/>
          <p:nvPr/>
        </p:nvSpPr>
        <p:spPr>
          <a:xfrm>
            <a:off x="625638" y="3296651"/>
            <a:ext cx="2117558"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Clean Comfort AMHP 5-Stage Air Treatment</a:t>
            </a:r>
          </a:p>
          <a:p>
            <a:pPr marL="285750" indent="-285750">
              <a:buFont typeface="Arial" panose="020B0604020202020204" pitchFamily="34" charset="0"/>
              <a:buChar char="•"/>
            </a:pPr>
            <a:r>
              <a:rPr lang="en-US" sz="1400" dirty="0" smtClean="0"/>
              <a:t>Clean Comfort ERV/HRV</a:t>
            </a:r>
          </a:p>
        </p:txBody>
      </p:sp>
      <p:sp>
        <p:nvSpPr>
          <p:cNvPr id="15" name="TextBox 14"/>
          <p:cNvSpPr txBox="1"/>
          <p:nvPr/>
        </p:nvSpPr>
        <p:spPr>
          <a:xfrm>
            <a:off x="3112173" y="3304667"/>
            <a:ext cx="2117558"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Clean Comfort AMHP HEPA Air Cleaner</a:t>
            </a:r>
          </a:p>
          <a:p>
            <a:pPr marL="285750" indent="-285750">
              <a:buFont typeface="Arial" panose="020B0604020202020204" pitchFamily="34" charset="0"/>
              <a:buChar char="•"/>
            </a:pPr>
            <a:r>
              <a:rPr lang="en-US" sz="1400" dirty="0" smtClean="0"/>
              <a:t>Clean Comfort ERV/HRV</a:t>
            </a:r>
          </a:p>
        </p:txBody>
      </p:sp>
      <p:sp>
        <p:nvSpPr>
          <p:cNvPr id="16" name="TextBox 15"/>
          <p:cNvSpPr txBox="1"/>
          <p:nvPr/>
        </p:nvSpPr>
        <p:spPr>
          <a:xfrm>
            <a:off x="5670888" y="3300654"/>
            <a:ext cx="2117558"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Clean Comfort AM Media Air Cleaner</a:t>
            </a: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4737" r="18105" b="15821"/>
          <a:stretch/>
        </p:blipFill>
        <p:spPr>
          <a:xfrm>
            <a:off x="1067696" y="4643600"/>
            <a:ext cx="1021871" cy="1599027"/>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12105" t="11957" r="10211" b="20873"/>
          <a:stretch/>
        </p:blipFill>
        <p:spPr>
          <a:xfrm>
            <a:off x="3441092" y="4747013"/>
            <a:ext cx="1572200" cy="1444379"/>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8947" t="5121" r="10842" b="18198"/>
          <a:stretch/>
        </p:blipFill>
        <p:spPr>
          <a:xfrm>
            <a:off x="6012952" y="4643600"/>
            <a:ext cx="1433429" cy="1456003"/>
          </a:xfrm>
          <a:prstGeom prst="rect">
            <a:avLst/>
          </a:prstGeom>
        </p:spPr>
      </p:pic>
    </p:spTree>
    <p:custDataLst>
      <p:tags r:id="rId1"/>
    </p:custDataLst>
    <p:extLst>
      <p:ext uri="{BB962C8B-B14F-4D97-AF65-F5344CB8AC3E}">
        <p14:creationId xmlns:p14="http://schemas.microsoft.com/office/powerpoint/2010/main" val="3669608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Identifying the need – Scenario 2: Dry air</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1900007"/>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 the customer’s home, you see wood floors, indoor plants, &amp; a piano.</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Educate the customer that dry air results in health problems, causes wood to split, affects the health of indoor plants, and impacts tuning of musical instruments.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Suggested questions you could ask:</a:t>
            </a:r>
          </a:p>
        </p:txBody>
      </p:sp>
      <p:sp>
        <p:nvSpPr>
          <p:cNvPr id="4" name="TextBox 3"/>
          <p:cNvSpPr txBox="1"/>
          <p:nvPr/>
        </p:nvSpPr>
        <p:spPr>
          <a:xfrm>
            <a:off x="1431754" y="4078698"/>
            <a:ext cx="4499810" cy="369332"/>
          </a:xfrm>
          <a:prstGeom prst="rect">
            <a:avLst/>
          </a:prstGeom>
          <a:noFill/>
        </p:spPr>
        <p:txBody>
          <a:bodyPr wrap="square" rtlCol="0">
            <a:spAutoFit/>
          </a:bodyPr>
          <a:lstStyle/>
          <a:p>
            <a:r>
              <a:rPr lang="en-US" i="1" dirty="0" smtClean="0">
                <a:solidFill>
                  <a:srgbClr val="4472C4"/>
                </a:solidFill>
              </a:rPr>
              <a:t>“Does anyone get sinus infections?”</a:t>
            </a:r>
            <a:endParaRPr lang="en-US" i="1" dirty="0">
              <a:solidFill>
                <a:srgbClr val="4472C4"/>
              </a:solidFill>
            </a:endParaRPr>
          </a:p>
        </p:txBody>
      </p:sp>
      <p:sp>
        <p:nvSpPr>
          <p:cNvPr id="10" name="TextBox 9"/>
          <p:cNvSpPr txBox="1"/>
          <p:nvPr/>
        </p:nvSpPr>
        <p:spPr>
          <a:xfrm>
            <a:off x="1439772" y="4543920"/>
            <a:ext cx="4499810" cy="369332"/>
          </a:xfrm>
          <a:prstGeom prst="rect">
            <a:avLst/>
          </a:prstGeom>
          <a:noFill/>
        </p:spPr>
        <p:txBody>
          <a:bodyPr wrap="square" rtlCol="0">
            <a:spAutoFit/>
          </a:bodyPr>
          <a:lstStyle/>
          <a:p>
            <a:r>
              <a:rPr lang="en-US" i="1" dirty="0" smtClean="0">
                <a:solidFill>
                  <a:srgbClr val="4472C4"/>
                </a:solidFill>
              </a:rPr>
              <a:t>“Does anyone have dry sinuses?  Dry skin?”</a:t>
            </a:r>
            <a:endParaRPr lang="en-US" i="1" dirty="0">
              <a:solidFill>
                <a:srgbClr val="4472C4"/>
              </a:solidFill>
            </a:endParaRPr>
          </a:p>
        </p:txBody>
      </p:sp>
      <p:sp>
        <p:nvSpPr>
          <p:cNvPr id="11" name="TextBox 10"/>
          <p:cNvSpPr txBox="1"/>
          <p:nvPr/>
        </p:nvSpPr>
        <p:spPr>
          <a:xfrm>
            <a:off x="1435758" y="4973048"/>
            <a:ext cx="4499810" cy="369332"/>
          </a:xfrm>
          <a:prstGeom prst="rect">
            <a:avLst/>
          </a:prstGeom>
          <a:noFill/>
        </p:spPr>
        <p:txBody>
          <a:bodyPr wrap="square" rtlCol="0">
            <a:spAutoFit/>
          </a:bodyPr>
          <a:lstStyle/>
          <a:p>
            <a:r>
              <a:rPr lang="en-US" i="1" dirty="0" smtClean="0">
                <a:solidFill>
                  <a:srgbClr val="4472C4"/>
                </a:solidFill>
              </a:rPr>
              <a:t>“Ever notice static electricity?”</a:t>
            </a:r>
            <a:endParaRPr lang="en-US" i="1" dirty="0">
              <a:solidFill>
                <a:srgbClr val="4472C4"/>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149" y="2115882"/>
            <a:ext cx="2971800" cy="1975196"/>
          </a:xfrm>
          <a:prstGeom prst="rect">
            <a:avLst/>
          </a:prstGeom>
          <a:ln>
            <a:solidFill>
              <a:schemeClr val="tx2"/>
            </a:solidFill>
          </a:ln>
          <a:effectLst>
            <a:outerShdw blurRad="444500" dist="2286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57996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Identifying the need – Scenario 2: Dry air,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313932"/>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b="1"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Identify the solution…</a:t>
            </a:r>
          </a:p>
        </p:txBody>
      </p:sp>
      <p:sp>
        <p:nvSpPr>
          <p:cNvPr id="9" name="TextBox 8"/>
          <p:cNvSpPr txBox="1"/>
          <p:nvPr/>
        </p:nvSpPr>
        <p:spPr>
          <a:xfrm>
            <a:off x="1179372" y="2719143"/>
            <a:ext cx="697435" cy="400110"/>
          </a:xfrm>
          <a:prstGeom prst="rect">
            <a:avLst/>
          </a:prstGeom>
          <a:noFill/>
        </p:spPr>
        <p:txBody>
          <a:bodyPr wrap="none" rtlCol="0">
            <a:spAutoFit/>
          </a:bodyPr>
          <a:lstStyle/>
          <a:p>
            <a:r>
              <a:rPr lang="en-US" sz="2000" b="1" dirty="0" smtClean="0">
                <a:solidFill>
                  <a:srgbClr val="70AD47">
                    <a:lumMod val="75000"/>
                  </a:srgbClr>
                </a:solidFill>
              </a:rPr>
              <a:t>BEST</a:t>
            </a:r>
            <a:endParaRPr lang="en-US" sz="2000" b="1" dirty="0">
              <a:solidFill>
                <a:srgbClr val="70AD47">
                  <a:lumMod val="75000"/>
                </a:srgbClr>
              </a:solidFill>
            </a:endParaRPr>
          </a:p>
        </p:txBody>
      </p:sp>
      <p:sp>
        <p:nvSpPr>
          <p:cNvPr id="11" name="TextBox 10"/>
          <p:cNvSpPr txBox="1"/>
          <p:nvPr/>
        </p:nvSpPr>
        <p:spPr>
          <a:xfrm>
            <a:off x="3729430" y="2719143"/>
            <a:ext cx="979692" cy="400110"/>
          </a:xfrm>
          <a:prstGeom prst="rect">
            <a:avLst/>
          </a:prstGeom>
          <a:noFill/>
        </p:spPr>
        <p:txBody>
          <a:bodyPr wrap="none" rtlCol="0">
            <a:spAutoFit/>
          </a:bodyPr>
          <a:lstStyle/>
          <a:p>
            <a:r>
              <a:rPr lang="en-US" sz="2000" b="1" dirty="0" smtClean="0">
                <a:solidFill>
                  <a:srgbClr val="70AD47">
                    <a:lumMod val="75000"/>
                  </a:srgbClr>
                </a:solidFill>
              </a:rPr>
              <a:t>BETTER</a:t>
            </a:r>
            <a:endParaRPr lang="en-US" sz="2000" b="1" dirty="0">
              <a:solidFill>
                <a:srgbClr val="70AD47">
                  <a:lumMod val="75000"/>
                </a:srgbClr>
              </a:solidFill>
            </a:endParaRPr>
          </a:p>
        </p:txBody>
      </p:sp>
      <p:sp>
        <p:nvSpPr>
          <p:cNvPr id="12" name="TextBox 11"/>
          <p:cNvSpPr txBox="1"/>
          <p:nvPr/>
        </p:nvSpPr>
        <p:spPr>
          <a:xfrm>
            <a:off x="6244670" y="2719143"/>
            <a:ext cx="856325" cy="400110"/>
          </a:xfrm>
          <a:prstGeom prst="rect">
            <a:avLst/>
          </a:prstGeom>
          <a:noFill/>
        </p:spPr>
        <p:txBody>
          <a:bodyPr wrap="none" rtlCol="0">
            <a:spAutoFit/>
          </a:bodyPr>
          <a:lstStyle/>
          <a:p>
            <a:r>
              <a:rPr lang="en-US" sz="2000" b="1" dirty="0" smtClean="0">
                <a:solidFill>
                  <a:srgbClr val="70AD47">
                    <a:lumMod val="75000"/>
                  </a:srgbClr>
                </a:solidFill>
              </a:rPr>
              <a:t>GOOD</a:t>
            </a:r>
            <a:endParaRPr lang="en-US" sz="2000" b="1" dirty="0">
              <a:solidFill>
                <a:srgbClr val="70AD47">
                  <a:lumMod val="75000"/>
                </a:srgbClr>
              </a:solidFill>
            </a:endParaRPr>
          </a:p>
        </p:txBody>
      </p:sp>
      <p:sp>
        <p:nvSpPr>
          <p:cNvPr id="10" name="TextBox 9"/>
          <p:cNvSpPr txBox="1"/>
          <p:nvPr/>
        </p:nvSpPr>
        <p:spPr>
          <a:xfrm>
            <a:off x="625638" y="3296651"/>
            <a:ext cx="2117558"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prstClr val="black"/>
                </a:solidFill>
              </a:rPr>
              <a:t>Clean Comfort Steam Humidifier</a:t>
            </a:r>
          </a:p>
          <a:p>
            <a:pPr marL="285750" indent="-285750">
              <a:buFont typeface="Arial" panose="020B0604020202020204" pitchFamily="34" charset="0"/>
              <a:buChar char="•"/>
            </a:pPr>
            <a:r>
              <a:rPr lang="en-US" sz="1400" dirty="0" smtClean="0">
                <a:solidFill>
                  <a:prstClr val="black"/>
                </a:solidFill>
              </a:rPr>
              <a:t>Clean Comfort ERV/HRV</a:t>
            </a:r>
          </a:p>
        </p:txBody>
      </p:sp>
      <p:sp>
        <p:nvSpPr>
          <p:cNvPr id="15" name="TextBox 14"/>
          <p:cNvSpPr txBox="1"/>
          <p:nvPr/>
        </p:nvSpPr>
        <p:spPr>
          <a:xfrm>
            <a:off x="3112173" y="3304667"/>
            <a:ext cx="2117558"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prstClr val="black"/>
                </a:solidFill>
              </a:rPr>
              <a:t>Clean Comfort bypass Evaporative Humidifier w/ automatic control</a:t>
            </a:r>
          </a:p>
        </p:txBody>
      </p:sp>
      <p:sp>
        <p:nvSpPr>
          <p:cNvPr id="16" name="TextBox 15"/>
          <p:cNvSpPr txBox="1"/>
          <p:nvPr/>
        </p:nvSpPr>
        <p:spPr>
          <a:xfrm>
            <a:off x="5670888" y="3300654"/>
            <a:ext cx="2117558"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prstClr val="black"/>
                </a:solidFill>
              </a:rPr>
              <a:t>Clean Comfort bypass Evaporative Humidifier w/ manual control</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5999" t="5716" r="26000" b="19982"/>
          <a:stretch/>
        </p:blipFill>
        <p:spPr>
          <a:xfrm>
            <a:off x="1085883" y="4442812"/>
            <a:ext cx="1170429" cy="192504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1158" t="7202" r="6105" b="21468"/>
          <a:stretch/>
        </p:blipFill>
        <p:spPr>
          <a:xfrm>
            <a:off x="3467104" y="4551103"/>
            <a:ext cx="1694443" cy="1552162"/>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13684" t="7498" r="9895" b="21468"/>
          <a:stretch/>
        </p:blipFill>
        <p:spPr>
          <a:xfrm>
            <a:off x="6026150" y="4550631"/>
            <a:ext cx="1572123" cy="1552634"/>
          </a:xfrm>
          <a:prstGeom prst="rect">
            <a:avLst/>
          </a:prstGeom>
        </p:spPr>
      </p:pic>
    </p:spTree>
    <p:custDataLst>
      <p:tags r:id="rId1"/>
    </p:custDataLst>
    <p:extLst>
      <p:ext uri="{BB962C8B-B14F-4D97-AF65-F5344CB8AC3E}">
        <p14:creationId xmlns:p14="http://schemas.microsoft.com/office/powerpoint/2010/main" val="90828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Identifying the need – Scenario 3: High humidity</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2343206"/>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 the customer’s home, you see mildew around the registers, notice the air is clammy, and see the thermostat is set below 70 degrees.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Educate the customer on the adverse effects of mold, mildew, and other contaminants that grow in humid conditions.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Directly address your observations: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1547" y="2296665"/>
            <a:ext cx="2857500" cy="1838325"/>
          </a:xfrm>
          <a:prstGeom prst="rect">
            <a:avLst/>
          </a:prstGeom>
          <a:ln>
            <a:solidFill>
              <a:schemeClr val="tx2"/>
            </a:solidFill>
          </a:ln>
          <a:effectLst>
            <a:outerShdw blurRad="533400" dist="228600" dir="2700000" algn="tl" rotWithShape="0">
              <a:prstClr val="black">
                <a:alpha val="40000"/>
              </a:prstClr>
            </a:outerShdw>
          </a:effectLst>
        </p:spPr>
      </p:pic>
      <p:sp>
        <p:nvSpPr>
          <p:cNvPr id="9" name="TextBox 8"/>
          <p:cNvSpPr txBox="1"/>
          <p:nvPr/>
        </p:nvSpPr>
        <p:spPr>
          <a:xfrm>
            <a:off x="1431754" y="4608088"/>
            <a:ext cx="4848730" cy="369332"/>
          </a:xfrm>
          <a:prstGeom prst="rect">
            <a:avLst/>
          </a:prstGeom>
          <a:noFill/>
        </p:spPr>
        <p:txBody>
          <a:bodyPr wrap="square" rtlCol="0">
            <a:spAutoFit/>
          </a:bodyPr>
          <a:lstStyle/>
          <a:p>
            <a:r>
              <a:rPr lang="en-US" i="1" dirty="0" smtClean="0">
                <a:solidFill>
                  <a:srgbClr val="4472C4"/>
                </a:solidFill>
              </a:rPr>
              <a:t>“Are you aware of the mildew on your registers?”</a:t>
            </a:r>
            <a:endParaRPr lang="en-US" i="1" dirty="0">
              <a:solidFill>
                <a:srgbClr val="4472C4"/>
              </a:solidFill>
            </a:endParaRPr>
          </a:p>
        </p:txBody>
      </p:sp>
      <p:sp>
        <p:nvSpPr>
          <p:cNvPr id="10" name="TextBox 9"/>
          <p:cNvSpPr txBox="1"/>
          <p:nvPr/>
        </p:nvSpPr>
        <p:spPr>
          <a:xfrm>
            <a:off x="1439771" y="5073310"/>
            <a:ext cx="5105407" cy="369332"/>
          </a:xfrm>
          <a:prstGeom prst="rect">
            <a:avLst/>
          </a:prstGeom>
          <a:noFill/>
        </p:spPr>
        <p:txBody>
          <a:bodyPr wrap="square" rtlCol="0">
            <a:spAutoFit/>
          </a:bodyPr>
          <a:lstStyle/>
          <a:p>
            <a:r>
              <a:rPr lang="en-US" i="1" dirty="0" smtClean="0">
                <a:solidFill>
                  <a:srgbClr val="4472C4"/>
                </a:solidFill>
              </a:rPr>
              <a:t>“These conditions are ideal for contaminant growth.”</a:t>
            </a:r>
            <a:endParaRPr lang="en-US" i="1" dirty="0">
              <a:solidFill>
                <a:srgbClr val="4472C4"/>
              </a:solidFill>
            </a:endParaRPr>
          </a:p>
        </p:txBody>
      </p:sp>
    </p:spTree>
    <p:custDataLst>
      <p:tags r:id="rId1"/>
    </p:custDataLst>
    <p:extLst>
      <p:ext uri="{BB962C8B-B14F-4D97-AF65-F5344CB8AC3E}">
        <p14:creationId xmlns:p14="http://schemas.microsoft.com/office/powerpoint/2010/main" val="412238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Introduction</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9" name="Rectangle 8"/>
          <p:cNvSpPr/>
          <p:nvPr/>
        </p:nvSpPr>
        <p:spPr>
          <a:xfrm>
            <a:off x="660862" y="2080808"/>
            <a:ext cx="3468029" cy="2970044"/>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Air in homes and other buildings is becoming increasingly polluted.</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Often, indoor air is more polled than outdoor air.</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Because many people spend 90% of their time indoors, the chance of being exposed to poor quality air is great.</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lvl="0" defTabSz="914400">
              <a:lnSpc>
                <a:spcPct val="90000"/>
              </a:lnSpc>
              <a:spcBef>
                <a:spcPts val="1000"/>
              </a:spcBef>
            </a:pP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378" y="2080807"/>
            <a:ext cx="3575660" cy="2396189"/>
          </a:xfrm>
          <a:prstGeom prst="rect">
            <a:avLst/>
          </a:prstGeom>
          <a:ln>
            <a:solidFill>
              <a:schemeClr val="accent1"/>
            </a:solidFill>
          </a:ln>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Identifying the need – Scenario 3: High humidity,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313932"/>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b="1"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Identify the solution…</a:t>
            </a:r>
          </a:p>
        </p:txBody>
      </p:sp>
      <p:sp>
        <p:nvSpPr>
          <p:cNvPr id="9" name="TextBox 8"/>
          <p:cNvSpPr txBox="1"/>
          <p:nvPr/>
        </p:nvSpPr>
        <p:spPr>
          <a:xfrm>
            <a:off x="1179372" y="2719143"/>
            <a:ext cx="697435" cy="400110"/>
          </a:xfrm>
          <a:prstGeom prst="rect">
            <a:avLst/>
          </a:prstGeom>
          <a:noFill/>
        </p:spPr>
        <p:txBody>
          <a:bodyPr wrap="none" rtlCol="0">
            <a:spAutoFit/>
          </a:bodyPr>
          <a:lstStyle/>
          <a:p>
            <a:r>
              <a:rPr lang="en-US" sz="2000" b="1" dirty="0" smtClean="0">
                <a:solidFill>
                  <a:srgbClr val="70AD47">
                    <a:lumMod val="75000"/>
                  </a:srgbClr>
                </a:solidFill>
              </a:rPr>
              <a:t>BEST</a:t>
            </a:r>
            <a:endParaRPr lang="en-US" sz="2000" b="1" dirty="0">
              <a:solidFill>
                <a:srgbClr val="70AD47">
                  <a:lumMod val="75000"/>
                </a:srgbClr>
              </a:solidFill>
            </a:endParaRPr>
          </a:p>
        </p:txBody>
      </p:sp>
      <p:sp>
        <p:nvSpPr>
          <p:cNvPr id="11" name="TextBox 10"/>
          <p:cNvSpPr txBox="1"/>
          <p:nvPr/>
        </p:nvSpPr>
        <p:spPr>
          <a:xfrm>
            <a:off x="3729430" y="2719143"/>
            <a:ext cx="979692" cy="400110"/>
          </a:xfrm>
          <a:prstGeom prst="rect">
            <a:avLst/>
          </a:prstGeom>
          <a:noFill/>
        </p:spPr>
        <p:txBody>
          <a:bodyPr wrap="none" rtlCol="0">
            <a:spAutoFit/>
          </a:bodyPr>
          <a:lstStyle/>
          <a:p>
            <a:r>
              <a:rPr lang="en-US" sz="2000" b="1" dirty="0" smtClean="0">
                <a:solidFill>
                  <a:srgbClr val="70AD47">
                    <a:lumMod val="75000"/>
                  </a:srgbClr>
                </a:solidFill>
              </a:rPr>
              <a:t>BETTER</a:t>
            </a:r>
            <a:endParaRPr lang="en-US" sz="2000" b="1" dirty="0">
              <a:solidFill>
                <a:srgbClr val="70AD47">
                  <a:lumMod val="75000"/>
                </a:srgbClr>
              </a:solidFill>
            </a:endParaRPr>
          </a:p>
        </p:txBody>
      </p:sp>
      <p:sp>
        <p:nvSpPr>
          <p:cNvPr id="12" name="TextBox 11"/>
          <p:cNvSpPr txBox="1"/>
          <p:nvPr/>
        </p:nvSpPr>
        <p:spPr>
          <a:xfrm>
            <a:off x="6244670" y="2719143"/>
            <a:ext cx="856325" cy="400110"/>
          </a:xfrm>
          <a:prstGeom prst="rect">
            <a:avLst/>
          </a:prstGeom>
          <a:noFill/>
        </p:spPr>
        <p:txBody>
          <a:bodyPr wrap="none" rtlCol="0">
            <a:spAutoFit/>
          </a:bodyPr>
          <a:lstStyle/>
          <a:p>
            <a:r>
              <a:rPr lang="en-US" sz="2000" b="1" dirty="0" smtClean="0">
                <a:solidFill>
                  <a:srgbClr val="70AD47">
                    <a:lumMod val="75000"/>
                  </a:srgbClr>
                </a:solidFill>
              </a:rPr>
              <a:t>GOOD</a:t>
            </a:r>
            <a:endParaRPr lang="en-US" sz="2000" b="1" dirty="0">
              <a:solidFill>
                <a:srgbClr val="70AD47">
                  <a:lumMod val="75000"/>
                </a:srgbClr>
              </a:solidFill>
            </a:endParaRPr>
          </a:p>
        </p:txBody>
      </p:sp>
      <p:sp>
        <p:nvSpPr>
          <p:cNvPr id="10" name="TextBox 9"/>
          <p:cNvSpPr txBox="1"/>
          <p:nvPr/>
        </p:nvSpPr>
        <p:spPr>
          <a:xfrm>
            <a:off x="625638" y="3296651"/>
            <a:ext cx="2117558"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prstClr val="black"/>
                </a:solidFill>
              </a:rPr>
              <a:t>Clean Comfort DV070 Dehumidifier</a:t>
            </a:r>
          </a:p>
        </p:txBody>
      </p:sp>
      <p:sp>
        <p:nvSpPr>
          <p:cNvPr id="15" name="TextBox 14"/>
          <p:cNvSpPr txBox="1"/>
          <p:nvPr/>
        </p:nvSpPr>
        <p:spPr>
          <a:xfrm>
            <a:off x="3112173" y="3304667"/>
            <a:ext cx="2117558"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rPr>
              <a:t>Clean Comfort </a:t>
            </a:r>
            <a:r>
              <a:rPr lang="en-US" sz="1400" dirty="0" smtClean="0">
                <a:solidFill>
                  <a:prstClr val="black"/>
                </a:solidFill>
              </a:rPr>
              <a:t>DV098 </a:t>
            </a:r>
            <a:r>
              <a:rPr lang="en-US" sz="1400" dirty="0">
                <a:solidFill>
                  <a:prstClr val="black"/>
                </a:solidFill>
              </a:rPr>
              <a:t>Dehumidifier</a:t>
            </a:r>
          </a:p>
        </p:txBody>
      </p:sp>
      <p:sp>
        <p:nvSpPr>
          <p:cNvPr id="16" name="TextBox 15"/>
          <p:cNvSpPr txBox="1"/>
          <p:nvPr/>
        </p:nvSpPr>
        <p:spPr>
          <a:xfrm>
            <a:off x="5670888" y="3300654"/>
            <a:ext cx="2117558"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rPr>
              <a:t>Clean Comfort </a:t>
            </a:r>
            <a:r>
              <a:rPr lang="en-US" sz="1400" dirty="0" smtClean="0">
                <a:solidFill>
                  <a:prstClr val="black"/>
                </a:solidFill>
              </a:rPr>
              <a:t>DV155 Dehumidifier</a:t>
            </a:r>
            <a:endParaRPr lang="en-US" sz="1400" dirty="0">
              <a:solidFill>
                <a:prstClr val="black"/>
              </a:solidFill>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33653" b="17009"/>
          <a:stretch/>
        </p:blipFill>
        <p:spPr>
          <a:xfrm>
            <a:off x="5734131" y="4399915"/>
            <a:ext cx="2054315" cy="1076894"/>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t="24736" b="16712"/>
          <a:stretch/>
        </p:blipFill>
        <p:spPr>
          <a:xfrm>
            <a:off x="3165809" y="4403928"/>
            <a:ext cx="1995738" cy="1241559"/>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t="28304" b="17901"/>
          <a:stretch/>
        </p:blipFill>
        <p:spPr>
          <a:xfrm>
            <a:off x="660862" y="4446441"/>
            <a:ext cx="2137499" cy="1221750"/>
          </a:xfrm>
          <a:prstGeom prst="rect">
            <a:avLst/>
          </a:prstGeom>
        </p:spPr>
      </p:pic>
    </p:spTree>
    <p:custDataLst>
      <p:tags r:id="rId1"/>
    </p:custDataLst>
    <p:extLst>
      <p:ext uri="{BB962C8B-B14F-4D97-AF65-F5344CB8AC3E}">
        <p14:creationId xmlns:p14="http://schemas.microsoft.com/office/powerpoint/2010/main" val="1512499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Identifying the need – Scenario 4: Dust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1678408"/>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As you walk through the home, you notice dust on the TV and furniture, black streaks under internal doorways, and a negative draft.</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Show the customer your findings.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Questions:</a:t>
            </a:r>
          </a:p>
        </p:txBody>
      </p:sp>
      <p:sp>
        <p:nvSpPr>
          <p:cNvPr id="9" name="TextBox 8"/>
          <p:cNvSpPr txBox="1"/>
          <p:nvPr/>
        </p:nvSpPr>
        <p:spPr>
          <a:xfrm>
            <a:off x="1431754" y="4018536"/>
            <a:ext cx="4848730" cy="369332"/>
          </a:xfrm>
          <a:prstGeom prst="rect">
            <a:avLst/>
          </a:prstGeom>
          <a:noFill/>
        </p:spPr>
        <p:txBody>
          <a:bodyPr wrap="square" rtlCol="0">
            <a:spAutoFit/>
          </a:bodyPr>
          <a:lstStyle/>
          <a:p>
            <a:r>
              <a:rPr lang="en-US" i="1" dirty="0" smtClean="0">
                <a:solidFill>
                  <a:srgbClr val="4472C4"/>
                </a:solidFill>
              </a:rPr>
              <a:t>“Do you notice that you have to dust frequently?”</a:t>
            </a:r>
            <a:endParaRPr lang="en-US" i="1" dirty="0">
              <a:solidFill>
                <a:srgbClr val="4472C4"/>
              </a:solidFill>
            </a:endParaRPr>
          </a:p>
        </p:txBody>
      </p:sp>
      <p:sp>
        <p:nvSpPr>
          <p:cNvPr id="10" name="TextBox 9"/>
          <p:cNvSpPr txBox="1"/>
          <p:nvPr/>
        </p:nvSpPr>
        <p:spPr>
          <a:xfrm>
            <a:off x="1439771" y="4483758"/>
            <a:ext cx="5105407" cy="369332"/>
          </a:xfrm>
          <a:prstGeom prst="rect">
            <a:avLst/>
          </a:prstGeom>
          <a:noFill/>
        </p:spPr>
        <p:txBody>
          <a:bodyPr wrap="square" rtlCol="0">
            <a:spAutoFit/>
          </a:bodyPr>
          <a:lstStyle/>
          <a:p>
            <a:r>
              <a:rPr lang="en-US" i="1" dirty="0" smtClean="0">
                <a:solidFill>
                  <a:srgbClr val="4472C4"/>
                </a:solidFill>
              </a:rPr>
              <a:t>“Is anyone in the house allergic to dust?”</a:t>
            </a:r>
            <a:endParaRPr lang="en-US" i="1" dirty="0">
              <a:solidFill>
                <a:srgbClr val="4472C4"/>
              </a:solidFill>
            </a:endParaRPr>
          </a:p>
        </p:txBody>
      </p:sp>
      <p:sp>
        <p:nvSpPr>
          <p:cNvPr id="11" name="TextBox 10"/>
          <p:cNvSpPr txBox="1"/>
          <p:nvPr/>
        </p:nvSpPr>
        <p:spPr>
          <a:xfrm>
            <a:off x="1411695" y="4912888"/>
            <a:ext cx="5566621" cy="369332"/>
          </a:xfrm>
          <a:prstGeom prst="rect">
            <a:avLst/>
          </a:prstGeom>
          <a:noFill/>
        </p:spPr>
        <p:txBody>
          <a:bodyPr wrap="square" rtlCol="0">
            <a:spAutoFit/>
          </a:bodyPr>
          <a:lstStyle/>
          <a:p>
            <a:r>
              <a:rPr lang="en-US" i="1" dirty="0" smtClean="0">
                <a:solidFill>
                  <a:srgbClr val="4472C4"/>
                </a:solidFill>
              </a:rPr>
              <a:t>“Have you ever noticed these streaks under your doors?”</a:t>
            </a:r>
            <a:endParaRPr lang="en-US" i="1" dirty="0">
              <a:solidFill>
                <a:srgbClr val="4472C4"/>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937" y="1920695"/>
            <a:ext cx="2489677" cy="1867258"/>
          </a:xfrm>
          <a:prstGeom prst="rect">
            <a:avLst/>
          </a:prstGeom>
          <a:ln>
            <a:solidFill>
              <a:schemeClr val="tx2"/>
            </a:solidFill>
          </a:ln>
          <a:effectLst>
            <a:outerShdw blurRad="596900" dist="266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96836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Identifying the need – Scenario 4: Dust,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313932"/>
          </a:xfrm>
          <a:prstGeom prst="rect">
            <a:avLst/>
          </a:prstGeom>
        </p:spPr>
        <p:txBody>
          <a:bodyPr wrap="square">
            <a:spAutoFit/>
          </a:bodyPr>
          <a:lstStyle/>
          <a:p>
            <a:pPr marL="285750" indent="-285750" defTabSz="914400">
              <a:lnSpc>
                <a:spcPct val="90000"/>
              </a:lnSpc>
              <a:spcBef>
                <a:spcPts val="1000"/>
              </a:spcBef>
              <a:buFont typeface="Wingdings" panose="05000000000000000000" pitchFamily="2" charset="2"/>
              <a:buChar char="§"/>
            </a:pPr>
            <a:r>
              <a:rPr lang="en-US" sz="1600" b="1"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Identify the solution…</a:t>
            </a:r>
          </a:p>
        </p:txBody>
      </p:sp>
      <p:sp>
        <p:nvSpPr>
          <p:cNvPr id="9" name="TextBox 8"/>
          <p:cNvSpPr txBox="1"/>
          <p:nvPr/>
        </p:nvSpPr>
        <p:spPr>
          <a:xfrm>
            <a:off x="1179372" y="2719143"/>
            <a:ext cx="697435" cy="400110"/>
          </a:xfrm>
          <a:prstGeom prst="rect">
            <a:avLst/>
          </a:prstGeom>
          <a:noFill/>
        </p:spPr>
        <p:txBody>
          <a:bodyPr wrap="none" rtlCol="0">
            <a:spAutoFit/>
          </a:bodyPr>
          <a:lstStyle/>
          <a:p>
            <a:r>
              <a:rPr lang="en-US" sz="2000" b="1" dirty="0" smtClean="0">
                <a:solidFill>
                  <a:srgbClr val="70AD47">
                    <a:lumMod val="75000"/>
                  </a:srgbClr>
                </a:solidFill>
              </a:rPr>
              <a:t>BEST</a:t>
            </a:r>
            <a:endParaRPr lang="en-US" sz="2000" b="1" dirty="0">
              <a:solidFill>
                <a:srgbClr val="70AD47">
                  <a:lumMod val="75000"/>
                </a:srgbClr>
              </a:solidFill>
            </a:endParaRPr>
          </a:p>
        </p:txBody>
      </p:sp>
      <p:sp>
        <p:nvSpPr>
          <p:cNvPr id="11" name="TextBox 10"/>
          <p:cNvSpPr txBox="1"/>
          <p:nvPr/>
        </p:nvSpPr>
        <p:spPr>
          <a:xfrm>
            <a:off x="3729430" y="2719143"/>
            <a:ext cx="979692" cy="400110"/>
          </a:xfrm>
          <a:prstGeom prst="rect">
            <a:avLst/>
          </a:prstGeom>
          <a:noFill/>
        </p:spPr>
        <p:txBody>
          <a:bodyPr wrap="none" rtlCol="0">
            <a:spAutoFit/>
          </a:bodyPr>
          <a:lstStyle/>
          <a:p>
            <a:r>
              <a:rPr lang="en-US" sz="2000" b="1" dirty="0" smtClean="0">
                <a:solidFill>
                  <a:srgbClr val="70AD47">
                    <a:lumMod val="75000"/>
                  </a:srgbClr>
                </a:solidFill>
              </a:rPr>
              <a:t>BETTER</a:t>
            </a:r>
            <a:endParaRPr lang="en-US" sz="2000" b="1" dirty="0">
              <a:solidFill>
                <a:srgbClr val="70AD47">
                  <a:lumMod val="75000"/>
                </a:srgbClr>
              </a:solidFill>
            </a:endParaRPr>
          </a:p>
        </p:txBody>
      </p:sp>
      <p:sp>
        <p:nvSpPr>
          <p:cNvPr id="12" name="TextBox 11"/>
          <p:cNvSpPr txBox="1"/>
          <p:nvPr/>
        </p:nvSpPr>
        <p:spPr>
          <a:xfrm>
            <a:off x="6244670" y="2719143"/>
            <a:ext cx="856325" cy="400110"/>
          </a:xfrm>
          <a:prstGeom prst="rect">
            <a:avLst/>
          </a:prstGeom>
          <a:noFill/>
        </p:spPr>
        <p:txBody>
          <a:bodyPr wrap="none" rtlCol="0">
            <a:spAutoFit/>
          </a:bodyPr>
          <a:lstStyle/>
          <a:p>
            <a:r>
              <a:rPr lang="en-US" sz="2000" b="1" dirty="0" smtClean="0">
                <a:solidFill>
                  <a:srgbClr val="70AD47">
                    <a:lumMod val="75000"/>
                  </a:srgbClr>
                </a:solidFill>
              </a:rPr>
              <a:t>GOOD</a:t>
            </a:r>
            <a:endParaRPr lang="en-US" sz="2000" b="1" dirty="0">
              <a:solidFill>
                <a:srgbClr val="70AD47">
                  <a:lumMod val="75000"/>
                </a:srgbClr>
              </a:solidFill>
            </a:endParaRPr>
          </a:p>
        </p:txBody>
      </p:sp>
      <p:sp>
        <p:nvSpPr>
          <p:cNvPr id="10" name="TextBox 9"/>
          <p:cNvSpPr txBox="1"/>
          <p:nvPr/>
        </p:nvSpPr>
        <p:spPr>
          <a:xfrm>
            <a:off x="625638" y="3296651"/>
            <a:ext cx="2117558"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prstClr val="black"/>
                </a:solidFill>
              </a:rPr>
              <a:t>Clean Comfort AMHP 5-Stage Air Treatment</a:t>
            </a:r>
          </a:p>
        </p:txBody>
      </p:sp>
      <p:sp>
        <p:nvSpPr>
          <p:cNvPr id="15" name="TextBox 14"/>
          <p:cNvSpPr txBox="1"/>
          <p:nvPr/>
        </p:nvSpPr>
        <p:spPr>
          <a:xfrm>
            <a:off x="3112173" y="3304667"/>
            <a:ext cx="2117558"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prstClr val="black"/>
                </a:solidFill>
              </a:rPr>
              <a:t>Clean Comfort AMHP Electronic Air Cleaner</a:t>
            </a:r>
          </a:p>
        </p:txBody>
      </p:sp>
      <p:sp>
        <p:nvSpPr>
          <p:cNvPr id="16" name="TextBox 15"/>
          <p:cNvSpPr txBox="1"/>
          <p:nvPr/>
        </p:nvSpPr>
        <p:spPr>
          <a:xfrm>
            <a:off x="5670888" y="3300654"/>
            <a:ext cx="2117558"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prstClr val="black"/>
                </a:solidFill>
              </a:rPr>
              <a:t>Clean Comfort AM Media Air Cleaner</a:t>
            </a: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4737" r="18105" b="15821"/>
          <a:stretch/>
        </p:blipFill>
        <p:spPr>
          <a:xfrm>
            <a:off x="1173481" y="4395912"/>
            <a:ext cx="1021871" cy="1599027"/>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8315" t="5418" r="7842" b="22805"/>
          <a:stretch/>
        </p:blipFill>
        <p:spPr>
          <a:xfrm>
            <a:off x="3406446" y="4403928"/>
            <a:ext cx="1823285" cy="165846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2196" y="4378808"/>
            <a:ext cx="1376530" cy="1616131"/>
          </a:xfrm>
          <a:prstGeom prst="rect">
            <a:avLst/>
          </a:prstGeom>
        </p:spPr>
      </p:pic>
    </p:spTree>
    <p:custDataLst>
      <p:tags r:id="rId1"/>
    </p:custDataLst>
    <p:extLst>
      <p:ext uri="{BB962C8B-B14F-4D97-AF65-F5344CB8AC3E}">
        <p14:creationId xmlns:p14="http://schemas.microsoft.com/office/powerpoint/2010/main" val="889936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Present recommendations</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3742563"/>
          </a:xfrm>
          <a:prstGeom prst="rect">
            <a:avLst/>
          </a:prstGeom>
        </p:spPr>
        <p:txBody>
          <a:bodyPr wrap="square">
            <a:spAutoFit/>
          </a:bodyPr>
          <a:lstStyle/>
          <a:p>
            <a:pPr defTabSz="914400">
              <a:lnSpc>
                <a:spcPct val="90000"/>
              </a:lnSpc>
              <a:spcBef>
                <a:spcPts val="1000"/>
              </a:spcBef>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Make a professional presentation of your recommendations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Present your company’s qualifications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Review your customers’ concerns – allow them to sell themselves on your solutions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Present your solutions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Present the cost of your solutions with confidence, knowing your solutions are of great benefit to your customers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Offer a scheduled maintenance programs as part of your proposal</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Request approval to schedule the installation – ASK FOR THE SALE!</a:t>
            </a:r>
          </a:p>
        </p:txBody>
      </p:sp>
      <p:sp>
        <p:nvSpPr>
          <p:cNvPr id="9" name="Rectangle 8"/>
          <p:cNvSpPr/>
          <p:nvPr/>
        </p:nvSpPr>
        <p:spPr>
          <a:xfrm>
            <a:off x="5331058" y="2080808"/>
            <a:ext cx="3093891" cy="2840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 OF SERVICE ADVISOR WITH CUSTOMERS/HOMEOWNERS</a:t>
            </a:r>
            <a:endParaRPr lang="en-US" dirty="0"/>
          </a:p>
        </p:txBody>
      </p:sp>
    </p:spTree>
    <p:custDataLst>
      <p:tags r:id="rId1"/>
    </p:custDataLst>
    <p:extLst>
      <p:ext uri="{BB962C8B-B14F-4D97-AF65-F5344CB8AC3E}">
        <p14:creationId xmlns:p14="http://schemas.microsoft.com/office/powerpoint/2010/main" val="865281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Install equipment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500685" cy="3299365"/>
          </a:xfrm>
          <a:prstGeom prst="rect">
            <a:avLst/>
          </a:prstGeom>
        </p:spPr>
        <p:txBody>
          <a:bodyPr wrap="square">
            <a:spAutoFit/>
          </a:bodyPr>
          <a:lstStyle/>
          <a:p>
            <a:pPr marL="285750" indent="-285750" defTabSz="914400">
              <a:lnSpc>
                <a:spcPct val="90000"/>
              </a:lnSpc>
              <a:spcBef>
                <a:spcPts val="1000"/>
              </a:spcBef>
              <a:buFont typeface="Arial" panose="020B0604020202020204" pitchFamily="34" charset="0"/>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Discuss the installation with your team and your customer</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Explain the customer’s concerns and provide background on your customer</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Coordinate installation</a:t>
            </a:r>
          </a:p>
          <a:p>
            <a:pPr marL="285750" indent="-285750" defTabSz="914400">
              <a:lnSpc>
                <a:spcPct val="90000"/>
              </a:lnSpc>
              <a:spcBef>
                <a:spcPts val="1000"/>
              </a:spcBef>
              <a:buFont typeface="Arial" panose="020B0604020202020204" pitchFamily="34" charset="0"/>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Confirm installation plans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Confirm installation date with your customer</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Confirm installation date with your team</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Complete the installation</a:t>
            </a:r>
          </a:p>
        </p:txBody>
      </p:sp>
      <p:sp>
        <p:nvSpPr>
          <p:cNvPr id="4" name="TextBox 3"/>
          <p:cNvSpPr txBox="1"/>
          <p:nvPr/>
        </p:nvSpPr>
        <p:spPr>
          <a:xfrm>
            <a:off x="5089355" y="4752474"/>
            <a:ext cx="3663659" cy="1477328"/>
          </a:xfrm>
          <a:prstGeom prst="rect">
            <a:avLst/>
          </a:prstGeom>
          <a:noFill/>
        </p:spPr>
        <p:txBody>
          <a:bodyPr wrap="square" rtlCol="0">
            <a:spAutoFit/>
          </a:bodyPr>
          <a:lstStyle/>
          <a:p>
            <a:r>
              <a:rPr lang="en-US" i="1" dirty="0" smtClean="0">
                <a:solidFill>
                  <a:schemeClr val="accent1">
                    <a:lumMod val="75000"/>
                  </a:schemeClr>
                </a:solidFill>
              </a:rPr>
              <a:t>EXCEED your customer’s expectations!</a:t>
            </a:r>
          </a:p>
          <a:p>
            <a:endParaRPr lang="en-US" i="1" dirty="0">
              <a:solidFill>
                <a:schemeClr val="accent1">
                  <a:lumMod val="75000"/>
                </a:schemeClr>
              </a:solidFill>
            </a:endParaRPr>
          </a:p>
          <a:p>
            <a:r>
              <a:rPr lang="en-US" i="1" dirty="0" smtClean="0">
                <a:solidFill>
                  <a:schemeClr val="accent1">
                    <a:lumMod val="75000"/>
                  </a:schemeClr>
                </a:solidFill>
              </a:rPr>
              <a:t>Doing so will justify your price exceeding that of your competitors.</a:t>
            </a:r>
            <a:endParaRPr lang="en-US" i="1" dirty="0">
              <a:solidFill>
                <a:schemeClr val="accent1">
                  <a:lumMod val="75000"/>
                </a:schemeClr>
              </a:solidFill>
            </a:endParaRPr>
          </a:p>
        </p:txBody>
      </p:sp>
      <p:sp>
        <p:nvSpPr>
          <p:cNvPr id="9" name="Rectangle 8"/>
          <p:cNvSpPr/>
          <p:nvPr/>
        </p:nvSpPr>
        <p:spPr>
          <a:xfrm>
            <a:off x="5331058" y="2080808"/>
            <a:ext cx="3093891" cy="2172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 OF SERVICE ADVISOR WITH CUSTOMERS/HOMEOWNERS</a:t>
            </a:r>
            <a:endParaRPr lang="en-US" dirty="0"/>
          </a:p>
        </p:txBody>
      </p:sp>
    </p:spTree>
    <p:custDataLst>
      <p:tags r:id="rId1"/>
    </p:custDataLst>
    <p:extLst>
      <p:ext uri="{BB962C8B-B14F-4D97-AF65-F5344CB8AC3E}">
        <p14:creationId xmlns:p14="http://schemas.microsoft.com/office/powerpoint/2010/main" val="3089548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Selling IAQ</a:t>
            </a:r>
            <a:endParaRPr lang="en-US" dirty="0"/>
          </a:p>
        </p:txBody>
      </p:sp>
      <p:sp>
        <p:nvSpPr>
          <p:cNvPr id="3" name="Subtitle 2"/>
          <p:cNvSpPr>
            <a:spLocks noGrp="1"/>
          </p:cNvSpPr>
          <p:nvPr>
            <p:ph type="subTitle" idx="1"/>
          </p:nvPr>
        </p:nvSpPr>
        <p:spPr/>
        <p:txBody>
          <a:bodyPr/>
          <a:lstStyle/>
          <a:p>
            <a:r>
              <a:rPr lang="en-US" dirty="0" smtClean="0"/>
              <a:t>Validate your customer’s purchase decisions</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4909759" cy="2471446"/>
          </a:xfrm>
          <a:prstGeom prst="rect">
            <a:avLst/>
          </a:prstGeom>
        </p:spPr>
        <p:txBody>
          <a:bodyPr wrap="square">
            <a:spAutoFit/>
          </a:bodyPr>
          <a:lstStyle/>
          <a:p>
            <a:pPr defTabSz="914400">
              <a:lnSpc>
                <a:spcPct val="90000"/>
              </a:lnSpc>
              <a:spcBef>
                <a:spcPts val="1000"/>
              </a:spcBef>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Thank your customers for buying your solutions!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Send a “Thank You” card and let your customer know you are always available to answer questions or offer advice</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Offer a “Preferred Customer” discount for preventive maintenance of the newly installed equipment</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Send customer reminders for maintenance 9 to 11 months after install (e.g., filters, UV lights)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150" y="2355561"/>
            <a:ext cx="2234883" cy="1676162"/>
          </a:xfrm>
          <a:prstGeom prst="rect">
            <a:avLst/>
          </a:prstGeom>
          <a:ln>
            <a:solidFill>
              <a:schemeClr val="tx1"/>
            </a:solidFill>
          </a:ln>
          <a:effectLst>
            <a:outerShdw blurRad="381000" dist="266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23279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Sources of indoor pollution</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468029" cy="4494564"/>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Adhesives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Air fresheners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Asbestos floor tiles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Carpets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Cleaning supplies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Fireplaces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Hobby supplies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House dust mites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Household chemicals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Mold</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Personal care products</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lvl="0" defTabSz="914400">
              <a:lnSpc>
                <a:spcPct val="90000"/>
              </a:lnSpc>
              <a:spcBef>
                <a:spcPts val="1000"/>
              </a:spcBef>
            </a:pP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Rectangle 8"/>
          <p:cNvSpPr/>
          <p:nvPr/>
        </p:nvSpPr>
        <p:spPr>
          <a:xfrm>
            <a:off x="4271738" y="2078824"/>
            <a:ext cx="3494721" cy="4494564"/>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Paneling</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Paint supplies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Pesticides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Pet waste</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Pet dander and hair</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Pet products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Pressed wood furniture</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Pressed wood subflooring</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Tobacco smoke</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Stored fuels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Radon</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lvl="0" defTabSz="914400">
              <a:lnSpc>
                <a:spcPct val="90000"/>
              </a:lnSpc>
              <a:spcBef>
                <a:spcPts val="1000"/>
              </a:spcBef>
            </a:pP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ustDataLst>
      <p:tags r:id="rId1"/>
    </p:custDataLst>
    <p:extLst>
      <p:ext uri="{BB962C8B-B14F-4D97-AF65-F5344CB8AC3E}">
        <p14:creationId xmlns:p14="http://schemas.microsoft.com/office/powerpoint/2010/main" val="4225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Common pollutants</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685507" cy="3988784"/>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Radon</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Environmental tobacco smoke</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Biological contaminants</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Dust mites</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Molds</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Household products containing organic chemicals</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Pesticides</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Asbestos</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Lead</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lvl="0" defTabSz="914400">
              <a:lnSpc>
                <a:spcPct val="90000"/>
              </a:lnSpc>
              <a:spcBef>
                <a:spcPts val="1000"/>
              </a:spcBef>
            </a:pP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8941" y="1317639"/>
            <a:ext cx="2014418" cy="1597231"/>
          </a:xfrm>
          <a:prstGeom prst="rect">
            <a:avLst/>
          </a:prstGeom>
          <a:ln>
            <a:solidFill>
              <a:schemeClr val="accent1"/>
            </a:solidFill>
          </a:ln>
          <a:effectLst>
            <a:outerShdw blurRad="406400" dist="266700" dir="2700000" algn="tl" rotWithShape="0">
              <a:prstClr val="black">
                <a:alpha val="4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9809" y="2223223"/>
            <a:ext cx="2165843" cy="1624382"/>
          </a:xfrm>
          <a:prstGeom prst="rect">
            <a:avLst/>
          </a:prstGeom>
          <a:ln>
            <a:solidFill>
              <a:schemeClr val="accent5"/>
            </a:solidFill>
          </a:ln>
          <a:effectLst>
            <a:outerShdw blurRad="393700" dist="190500" dir="2700000" algn="tl" rotWithShape="0">
              <a:prstClr val="black">
                <a:alpha val="40000"/>
              </a:prst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8941" y="3495502"/>
            <a:ext cx="2075213" cy="1556410"/>
          </a:xfrm>
          <a:prstGeom prst="rect">
            <a:avLst/>
          </a:prstGeom>
          <a:ln>
            <a:solidFill>
              <a:schemeClr val="accent1">
                <a:lumMod val="40000"/>
                <a:lumOff val="60000"/>
              </a:schemeClr>
            </a:solidFill>
          </a:ln>
          <a:effectLst>
            <a:outerShdw blurRad="495300" dist="228600" dir="2700000" algn="tl" rotWithShape="0">
              <a:prstClr val="black">
                <a:alpha val="40000"/>
              </a:prstClr>
            </a:outerShdw>
          </a:effectLst>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13210" r="25269"/>
          <a:stretch/>
        </p:blipFill>
        <p:spPr>
          <a:xfrm>
            <a:off x="6736115" y="4472953"/>
            <a:ext cx="2061222" cy="1647780"/>
          </a:xfrm>
          <a:prstGeom prst="rect">
            <a:avLst/>
          </a:prstGeom>
          <a:ln>
            <a:solidFill>
              <a:schemeClr val="accent1">
                <a:lumMod val="75000"/>
              </a:schemeClr>
            </a:solidFill>
          </a:ln>
          <a:effectLst>
            <a:outerShdw blurRad="457200" dist="1905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1605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Monitoring / Elimination / Source control</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685507" cy="4608441"/>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Some types of contamination can be easily determined; steps can be taken to eliminate the source</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Many types of indoor air quality testing and monitoring instruments are available</a:t>
            </a:r>
          </a:p>
          <a:p>
            <a:pPr marL="742950" lvl="1" indent="-285750" defTabSz="914400">
              <a:lnSpc>
                <a:spcPct val="90000"/>
              </a:lnSpc>
              <a:spcBef>
                <a:spcPts val="1000"/>
              </a:spcBef>
              <a:buFont typeface="Arial" panose="020B0604020202020204" pitchFamily="34" charset="0"/>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Carbon dioxide</a:t>
            </a:r>
          </a:p>
          <a:p>
            <a:pPr marL="742950" lvl="1" indent="-285750" defTabSz="914400">
              <a:lnSpc>
                <a:spcPct val="90000"/>
              </a:lnSpc>
              <a:spcBef>
                <a:spcPts val="1000"/>
              </a:spcBef>
              <a:buFont typeface="Arial" panose="020B0604020202020204" pitchFamily="34" charset="0"/>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Carbon monoxide</a:t>
            </a:r>
          </a:p>
          <a:p>
            <a:pPr marL="742950" lvl="1" indent="-285750" defTabSz="914400">
              <a:lnSpc>
                <a:spcPct val="90000"/>
              </a:lnSpc>
              <a:spcBef>
                <a:spcPts val="1000"/>
              </a:spcBef>
              <a:buFont typeface="Arial" panose="020B0604020202020204" pitchFamily="34" charset="0"/>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Hydrogen sulfide</a:t>
            </a:r>
          </a:p>
          <a:p>
            <a:pPr marL="742950" lvl="1" indent="-285750" defTabSz="914400">
              <a:lnSpc>
                <a:spcPct val="90000"/>
              </a:lnSpc>
              <a:spcBef>
                <a:spcPts val="1000"/>
              </a:spcBef>
              <a:buFont typeface="Arial" panose="020B0604020202020204" pitchFamily="34" charset="0"/>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Sulfur dioxide</a:t>
            </a:r>
          </a:p>
          <a:p>
            <a:pPr marL="742950" lvl="1" indent="-285750" defTabSz="914400">
              <a:lnSpc>
                <a:spcPct val="90000"/>
              </a:lnSpc>
              <a:spcBef>
                <a:spcPts val="1000"/>
              </a:spcBef>
              <a:buFont typeface="Arial" panose="020B0604020202020204" pitchFamily="34" charset="0"/>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Chlorine</a:t>
            </a:r>
          </a:p>
          <a:p>
            <a:pPr marL="742950" lvl="1" indent="-285750" defTabSz="914400">
              <a:lnSpc>
                <a:spcPct val="90000"/>
              </a:lnSpc>
              <a:spcBef>
                <a:spcPts val="1000"/>
              </a:spcBef>
              <a:buFont typeface="Arial" panose="020B0604020202020204" pitchFamily="34" charset="0"/>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And others…</a:t>
            </a:r>
          </a:p>
          <a:p>
            <a:pPr lvl="0" defTabSz="914400">
              <a:lnSpc>
                <a:spcPct val="90000"/>
              </a:lnSpc>
              <a:spcBef>
                <a:spcPts val="1000"/>
              </a:spcBef>
            </a:pP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5767" y="2198122"/>
            <a:ext cx="2762848" cy="188978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8557" y="4087910"/>
            <a:ext cx="2205677" cy="2205677"/>
          </a:xfrm>
          <a:prstGeom prst="rect">
            <a:avLst/>
          </a:prstGeom>
        </p:spPr>
      </p:pic>
    </p:spTree>
    <p:custDataLst>
      <p:tags r:id="rId1"/>
    </p:custDataLst>
    <p:extLst>
      <p:ext uri="{BB962C8B-B14F-4D97-AF65-F5344CB8AC3E}">
        <p14:creationId xmlns:p14="http://schemas.microsoft.com/office/powerpoint/2010/main" val="256825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Ventilation</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685507" cy="3717941"/>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Most modern homes are designed and constructed more tightly to keep outside air out</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This may result in accumulation of pollution inside</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Inadequate ventilation may increase the effects of indoor air pollution</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Ventilation equipment offsets the negative effects of tight construction</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3507" r="2077"/>
          <a:stretch/>
        </p:blipFill>
        <p:spPr>
          <a:xfrm>
            <a:off x="4569922" y="2288967"/>
            <a:ext cx="3960122" cy="2128652"/>
          </a:xfrm>
          <a:prstGeom prst="rect">
            <a:avLst/>
          </a:prstGeom>
          <a:ln>
            <a:solidFill>
              <a:schemeClr val="accent1"/>
            </a:solidFill>
          </a:ln>
        </p:spPr>
      </p:pic>
    </p:spTree>
    <p:custDataLst>
      <p:tags r:id="rId1"/>
    </p:custDataLst>
    <p:extLst>
      <p:ext uri="{BB962C8B-B14F-4D97-AF65-F5344CB8AC3E}">
        <p14:creationId xmlns:p14="http://schemas.microsoft.com/office/powerpoint/2010/main" val="36545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Ventilation,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685507" cy="2841804"/>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Ventilation = process of supplying air by natural or mechanical means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Ventilation air = part of the air supplied from outdoors plus any recirculated air that has been cleaned or treated</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Ventilation has a negative effect on the efficiency of heating and cooling systems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696" y="2080808"/>
            <a:ext cx="3386388" cy="1916696"/>
          </a:xfrm>
          <a:prstGeom prst="rect">
            <a:avLst/>
          </a:prstGeom>
        </p:spPr>
      </p:pic>
    </p:spTree>
    <p:custDataLst>
      <p:tags r:id="rId1"/>
    </p:custDataLst>
    <p:extLst>
      <p:ext uri="{BB962C8B-B14F-4D97-AF65-F5344CB8AC3E}">
        <p14:creationId xmlns:p14="http://schemas.microsoft.com/office/powerpoint/2010/main" val="235057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IAQ</a:t>
            </a:r>
            <a:endParaRPr lang="en-US" dirty="0"/>
          </a:p>
        </p:txBody>
      </p:sp>
      <p:sp>
        <p:nvSpPr>
          <p:cNvPr id="3" name="Subtitle 2"/>
          <p:cNvSpPr>
            <a:spLocks noGrp="1"/>
          </p:cNvSpPr>
          <p:nvPr>
            <p:ph type="subTitle" idx="1"/>
          </p:nvPr>
        </p:nvSpPr>
        <p:spPr/>
        <p:txBody>
          <a:bodyPr/>
          <a:lstStyle/>
          <a:p>
            <a:r>
              <a:rPr lang="en-US" dirty="0" smtClean="0"/>
              <a:t>Ventilation,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081687" cy="133350"/>
          </a:xfrm>
        </p:spPr>
        <p:txBody>
          <a:bodyPr/>
          <a:lstStyle/>
          <a:p>
            <a:r>
              <a:rPr lang="en-US" dirty="0" smtClean="0"/>
              <a:t>Understanding &amp; Selling IAQ</a:t>
            </a:r>
            <a:endParaRPr lang="en-US" dirty="0"/>
          </a:p>
        </p:txBody>
      </p:sp>
      <p:sp>
        <p:nvSpPr>
          <p:cNvPr id="8" name="Rectangle 7"/>
          <p:cNvSpPr/>
          <p:nvPr/>
        </p:nvSpPr>
        <p:spPr>
          <a:xfrm>
            <a:off x="660862" y="2080808"/>
            <a:ext cx="3329247" cy="4088299"/>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Recovery ventilators supply air to the home and exhaust stale air while recovering energy from the exhaust air, thus reducing negative effects on system efficiency.</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HRV (Heat Recovery Ventilator) – transfers heat; used primarily in northern climates where cooling is not a major factor</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ERV (Energy Recovery Ventilator) – transfers heat and moisture</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6026" t="20151" r="16961" b="18831"/>
          <a:stretch/>
        </p:blipFill>
        <p:spPr>
          <a:xfrm>
            <a:off x="6885475" y="5153871"/>
            <a:ext cx="1282887" cy="1241119"/>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0415" t="13111" r="9793" b="23818"/>
          <a:stretch/>
        </p:blipFill>
        <p:spPr>
          <a:xfrm>
            <a:off x="4709837" y="4316031"/>
            <a:ext cx="1386861" cy="1164747"/>
          </a:xfrm>
          <a:prstGeom prst="rect">
            <a:avLst/>
          </a:prstGeom>
        </p:spPr>
      </p:pic>
      <p:sp>
        <p:nvSpPr>
          <p:cNvPr id="9" name="TextBox 8"/>
          <p:cNvSpPr txBox="1"/>
          <p:nvPr/>
        </p:nvSpPr>
        <p:spPr>
          <a:xfrm>
            <a:off x="6096698" y="4898404"/>
            <a:ext cx="684803" cy="400110"/>
          </a:xfrm>
          <a:prstGeom prst="rect">
            <a:avLst/>
          </a:prstGeom>
          <a:noFill/>
        </p:spPr>
        <p:txBody>
          <a:bodyPr wrap="none" rtlCol="0">
            <a:spAutoFit/>
          </a:bodyPr>
          <a:lstStyle/>
          <a:p>
            <a:r>
              <a:rPr lang="en-US" sz="200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HRV</a:t>
            </a:r>
            <a:endParaRPr lang="en-US" sz="2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p:cNvSpPr txBox="1"/>
          <p:nvPr/>
        </p:nvSpPr>
        <p:spPr>
          <a:xfrm>
            <a:off x="8114698" y="5574375"/>
            <a:ext cx="638316" cy="400110"/>
          </a:xfrm>
          <a:prstGeom prst="rect">
            <a:avLst/>
          </a:prstGeom>
          <a:noFill/>
        </p:spPr>
        <p:txBody>
          <a:bodyPr wrap="none" rtlCol="0">
            <a:spAutoFit/>
          </a:bodyPr>
          <a:lstStyle/>
          <a:p>
            <a:r>
              <a:rPr lang="en-US" sz="200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ERV</a:t>
            </a:r>
            <a:endParaRPr lang="en-US" sz="2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9519" y="1877149"/>
            <a:ext cx="3062712" cy="1920684"/>
          </a:xfrm>
          <a:prstGeom prst="rect">
            <a:avLst/>
          </a:prstGeom>
        </p:spPr>
      </p:pic>
      <p:sp>
        <p:nvSpPr>
          <p:cNvPr id="12" name="TextBox 11"/>
          <p:cNvSpPr txBox="1"/>
          <p:nvPr/>
        </p:nvSpPr>
        <p:spPr>
          <a:xfrm>
            <a:off x="3859485" y="2139471"/>
            <a:ext cx="1270659" cy="769441"/>
          </a:xfrm>
          <a:prstGeom prst="rect">
            <a:avLst/>
          </a:prstGeom>
          <a:noFill/>
        </p:spPr>
        <p:txBody>
          <a:bodyPr wrap="square" rtlCol="0">
            <a:spAutoFit/>
          </a:bodyPr>
          <a:lstStyle/>
          <a:p>
            <a:pPr algn="r"/>
            <a:r>
              <a:rPr lang="en-US" sz="1100" dirty="0" smtClean="0">
                <a:latin typeface="Open Sans Light" panose="020B0306030504020204" pitchFamily="34" charset="0"/>
                <a:ea typeface="Open Sans Light" panose="020B0306030504020204" pitchFamily="34" charset="0"/>
                <a:cs typeface="Open Sans Light" panose="020B0306030504020204" pitchFamily="34" charset="0"/>
              </a:rPr>
              <a:t>Stale, warm air drawn in from bathrooms &amp; kitchen</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TextBox 14"/>
          <p:cNvSpPr txBox="1"/>
          <p:nvPr/>
        </p:nvSpPr>
        <p:spPr>
          <a:xfrm>
            <a:off x="4132609" y="3120564"/>
            <a:ext cx="1270659" cy="769441"/>
          </a:xfrm>
          <a:prstGeom prst="rect">
            <a:avLst/>
          </a:prstGeom>
          <a:noFill/>
        </p:spPr>
        <p:txBody>
          <a:bodyPr wrap="square" rtlCol="0">
            <a:spAutoFit/>
          </a:bodyPr>
          <a:lstStyle/>
          <a:p>
            <a:pPr algn="r"/>
            <a:r>
              <a:rPr lang="en-US" sz="1100" dirty="0" smtClean="0">
                <a:latin typeface="Open Sans Light" panose="020B0306030504020204" pitchFamily="34" charset="0"/>
                <a:ea typeface="Open Sans Light" panose="020B0306030504020204" pitchFamily="34" charset="0"/>
                <a:cs typeface="Open Sans Light" panose="020B0306030504020204" pitchFamily="34" charset="0"/>
              </a:rPr>
              <a:t>Fresh, heated air sent to living areas &amp; bedrooms</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extBox 15"/>
          <p:cNvSpPr txBox="1"/>
          <p:nvPr/>
        </p:nvSpPr>
        <p:spPr>
          <a:xfrm>
            <a:off x="7871356" y="1864364"/>
            <a:ext cx="1270659" cy="600164"/>
          </a:xfrm>
          <a:prstGeom prst="rect">
            <a:avLst/>
          </a:prstGeom>
          <a:noFill/>
        </p:spPr>
        <p:txBody>
          <a:bodyPr wrap="square" rtlCol="0">
            <a:spAutoFit/>
          </a:bodyPr>
          <a:lstStyle/>
          <a:p>
            <a:r>
              <a:rPr lang="en-US" sz="1100" dirty="0" smtClean="0">
                <a:latin typeface="Open Sans Light" panose="020B0306030504020204" pitchFamily="34" charset="0"/>
                <a:ea typeface="Open Sans Light" panose="020B0306030504020204" pitchFamily="34" charset="0"/>
                <a:cs typeface="Open Sans Light" panose="020B0306030504020204" pitchFamily="34" charset="0"/>
              </a:rPr>
              <a:t>Cold, fresh air drawn in from outside</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Box 16"/>
          <p:cNvSpPr txBox="1"/>
          <p:nvPr/>
        </p:nvSpPr>
        <p:spPr>
          <a:xfrm>
            <a:off x="7843652" y="2774060"/>
            <a:ext cx="1270659" cy="769441"/>
          </a:xfrm>
          <a:prstGeom prst="rect">
            <a:avLst/>
          </a:prstGeom>
          <a:noFill/>
        </p:spPr>
        <p:txBody>
          <a:bodyPr wrap="square" rtlCol="0">
            <a:spAutoFit/>
          </a:bodyPr>
          <a:lstStyle/>
          <a:p>
            <a:r>
              <a:rPr lang="en-US" sz="1100" dirty="0" smtClean="0">
                <a:latin typeface="Open Sans Light" panose="020B0306030504020204" pitchFamily="34" charset="0"/>
                <a:ea typeface="Open Sans Light" panose="020B0306030504020204" pitchFamily="34" charset="0"/>
                <a:cs typeface="Open Sans Light" panose="020B0306030504020204" pitchFamily="34" charset="0"/>
              </a:rPr>
              <a:t>Cool, stale air from inside is exhausted to the outside</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ustDataLst>
      <p:tags r:id="rId1"/>
    </p:custDataLst>
    <p:extLst>
      <p:ext uri="{BB962C8B-B14F-4D97-AF65-F5344CB8AC3E}">
        <p14:creationId xmlns:p14="http://schemas.microsoft.com/office/powerpoint/2010/main" val="16219061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1"/>
  <p:tag name="TAG_BACKING_FORM_KEY" val="7016016-c:\users\andre\dropbox\andrea\vantedge\johnstone\ilt course creation 2017\technical soft skills\technician soft skills a edits_022817.pptx"/>
  <p:tag name="ARTICULATE_PRESENTER_VERSION" val="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hnstone Mast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23FABB-363A-4BBE-9208-5F426284ED12}" vid="{81B3687B-AA7C-4A34-801F-1A98BC953BE0}"/>
    </a:ext>
  </a:extLst>
</a:theme>
</file>

<file path=ppt/theme/theme2.xml><?xml version="1.0" encoding="utf-8"?>
<a:theme xmlns:a="http://schemas.openxmlformats.org/drawingml/2006/main" name="Vision">
  <a:themeElements>
    <a:clrScheme name="Vision">
      <a:dk1>
        <a:sysClr val="windowText" lastClr="000000"/>
      </a:dk1>
      <a:lt1>
        <a:sysClr val="window" lastClr="FFFFFF"/>
      </a:lt1>
      <a:dk2>
        <a:srgbClr val="464D61"/>
      </a:dk2>
      <a:lt2>
        <a:srgbClr val="F2F2F2"/>
      </a:lt2>
      <a:accent1>
        <a:srgbClr val="048BE6"/>
      </a:accent1>
      <a:accent2>
        <a:srgbClr val="323C4F"/>
      </a:accent2>
      <a:accent3>
        <a:srgbClr val="2BB1EE"/>
      </a:accent3>
      <a:accent4>
        <a:srgbClr val="373C4F"/>
      </a:accent4>
      <a:accent5>
        <a:srgbClr val="D7DAE2"/>
      </a:accent5>
      <a:accent6>
        <a:srgbClr val="F2F2F2"/>
      </a:accent6>
      <a:hlink>
        <a:srgbClr val="FFFFFF"/>
      </a:hlink>
      <a:folHlink>
        <a:srgbClr val="00B0F0"/>
      </a:folHlink>
    </a:clrScheme>
    <a:fontScheme name="Vision">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Autofit/>
      </a:bodyPr>
      <a:lstStyle>
        <a:defPPr marL="0" indent="0">
          <a:spcBef>
            <a:spcPts val="0"/>
          </a:spcBef>
          <a:buNone/>
          <a:defRPr sz="1600" dirty="0">
            <a:solidFill>
              <a:schemeClr val="bg1">
                <a:lumMod val="50000"/>
              </a:schemeClr>
            </a:solidFill>
          </a:defRPr>
        </a:defPPr>
      </a:lstStyle>
    </a:txDef>
  </a:objectDefaults>
  <a:extraClrSchemeLst/>
</a:theme>
</file>

<file path=ppt/theme/theme3.xml><?xml version="1.0" encoding="utf-8"?>
<a:theme xmlns:a="http://schemas.openxmlformats.org/drawingml/2006/main" name="Journey">
  <a:themeElements>
    <a:clrScheme name="Journey">
      <a:dk1>
        <a:srgbClr val="000000"/>
      </a:dk1>
      <a:lt1>
        <a:srgbClr val="FFFFFF"/>
      </a:lt1>
      <a:dk2>
        <a:srgbClr val="8B8B8B"/>
      </a:dk2>
      <a:lt2>
        <a:srgbClr val="FEF6EA"/>
      </a:lt2>
      <a:accent1>
        <a:srgbClr val="F6C263"/>
      </a:accent1>
      <a:accent2>
        <a:srgbClr val="CE3045"/>
      </a:accent2>
      <a:accent3>
        <a:srgbClr val="2C3D59"/>
      </a:accent3>
      <a:accent4>
        <a:srgbClr val="5E8D9F"/>
      </a:accent4>
      <a:accent5>
        <a:srgbClr val="60A79F"/>
      </a:accent5>
      <a:accent6>
        <a:srgbClr val="E48895"/>
      </a:accent6>
      <a:hlink>
        <a:srgbClr val="CE3045"/>
      </a:hlink>
      <a:folHlink>
        <a:srgbClr val="10AE99"/>
      </a:folHlink>
    </a:clrScheme>
    <a:fontScheme name="Journey">
      <a:majorFont>
        <a:latin typeface="Fjalla On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theme>
</file>

<file path=ppt/theme/theme4.xml><?xml version="1.0" encoding="utf-8"?>
<a:theme xmlns:a="http://schemas.openxmlformats.org/drawingml/2006/main" name="Velocity">
  <a:themeElements>
    <a:clrScheme name="Momentum">
      <a:dk1>
        <a:sysClr val="windowText" lastClr="000000"/>
      </a:dk1>
      <a:lt1>
        <a:sysClr val="window" lastClr="FFFFFF"/>
      </a:lt1>
      <a:dk2>
        <a:srgbClr val="242E37"/>
      </a:dk2>
      <a:lt2>
        <a:srgbClr val="F2F2F2"/>
      </a:lt2>
      <a:accent1>
        <a:srgbClr val="ED3645"/>
      </a:accent1>
      <a:accent2>
        <a:srgbClr val="313E4A"/>
      </a:accent2>
      <a:accent3>
        <a:srgbClr val="7BBBE0"/>
      </a:accent3>
      <a:accent4>
        <a:srgbClr val="D9D9D9"/>
      </a:accent4>
      <a:accent5>
        <a:srgbClr val="A5A5A5"/>
      </a:accent5>
      <a:accent6>
        <a:srgbClr val="262626"/>
      </a:accent6>
      <a:hlink>
        <a:srgbClr val="FFFFFF"/>
      </a:hlink>
      <a:folHlink>
        <a:srgbClr val="00B0F0"/>
      </a:folHlink>
    </a:clrScheme>
    <a:fontScheme name="Velocity">
      <a:majorFont>
        <a:latin typeface="Titillium Web"/>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Autofit/>
      </a:bodyPr>
      <a:lstStyle>
        <a:defPPr marL="0" indent="0">
          <a:spcBef>
            <a:spcPts val="0"/>
          </a:spcBef>
          <a:buNone/>
          <a:defRPr sz="1600" dirty="0">
            <a:solidFill>
              <a:schemeClr val="tx2"/>
            </a:solidFill>
            <a:cs typeface="Calibri"/>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ontentPassPackage>
  <PackageId>Template-00003-PPT</PackageId>
</ContentPassPackage>
</file>

<file path=customXml/item2.xml><?xml version="1.0" encoding="utf-8"?>
<ContentPassPackage>
  <PackageId>Template-00011-PPT</PackageId>
</ContentPassPackage>
</file>

<file path=customXml/item3.xml><?xml version="1.0" encoding="utf-8"?>
<ContentPassPackage>
  <PackageId>Template-00001-PPT</PackageId>
</ContentPassPackage>
</file>

<file path=customXml/itemProps1.xml><?xml version="1.0" encoding="utf-8"?>
<ds:datastoreItem xmlns:ds="http://schemas.openxmlformats.org/officeDocument/2006/customXml" ds:itemID="{72EF9622-E333-4E5E-9409-392507FCF269}">
  <ds:schemaRefs/>
</ds:datastoreItem>
</file>

<file path=customXml/itemProps2.xml><?xml version="1.0" encoding="utf-8"?>
<ds:datastoreItem xmlns:ds="http://schemas.openxmlformats.org/officeDocument/2006/customXml" ds:itemID="{0634DFF1-9763-4EA5-8310-0D51ED286F68}">
  <ds:schemaRefs/>
</ds:datastoreItem>
</file>

<file path=customXml/itemProps3.xml><?xml version="1.0" encoding="utf-8"?>
<ds:datastoreItem xmlns:ds="http://schemas.openxmlformats.org/officeDocument/2006/customXml" ds:itemID="{E1B45033-61E8-4FEC-B4A1-CD1D6F0EAEC8}">
  <ds:schemaRefs/>
</ds:datastoreItem>
</file>

<file path=docProps/app.xml><?xml version="1.0" encoding="utf-8"?>
<Properties xmlns="http://schemas.openxmlformats.org/officeDocument/2006/extended-properties" xmlns:vt="http://schemas.openxmlformats.org/officeDocument/2006/docPropsVTypes">
  <Template>Johnstone Master</Template>
  <TotalTime>5575</TotalTime>
  <Words>4344</Words>
  <Application>Microsoft Office PowerPoint</Application>
  <PresentationFormat>On-screen Show (4:3)</PresentationFormat>
  <Paragraphs>559</Paragraphs>
  <Slides>35</Slides>
  <Notes>34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35</vt:i4>
      </vt:variant>
    </vt:vector>
  </HeadingPairs>
  <TitlesOfParts>
    <vt:vector size="52" baseType="lpstr">
      <vt:lpstr>Arial</vt:lpstr>
      <vt:lpstr>Calibri</vt:lpstr>
      <vt:lpstr>Calibri Light</vt:lpstr>
      <vt:lpstr>Fjalla One</vt:lpstr>
      <vt:lpstr>Lobster Two</vt:lpstr>
      <vt:lpstr>Open Sans</vt:lpstr>
      <vt:lpstr>Open Sans Light</vt:lpstr>
      <vt:lpstr>Open Sans Semibold</vt:lpstr>
      <vt:lpstr>Titillium Web</vt:lpstr>
      <vt:lpstr>Titillium WebLight</vt:lpstr>
      <vt:lpstr>Titillium WebRegular</vt:lpstr>
      <vt:lpstr>Titillium WebSemiBold</vt:lpstr>
      <vt:lpstr>Wingdings</vt:lpstr>
      <vt:lpstr>Johnstone Master</vt:lpstr>
      <vt:lpstr>Vision</vt:lpstr>
      <vt:lpstr>Journey</vt:lpstr>
      <vt:lpstr>Velocity</vt:lpstr>
      <vt:lpstr>PowerPoint Presentation</vt:lpstr>
      <vt:lpstr>Understanding &amp; Selling IAQ</vt:lpstr>
      <vt:lpstr>Understanding IAQ</vt:lpstr>
      <vt:lpstr>Understanding IAQ</vt:lpstr>
      <vt:lpstr>Understanding IAQ</vt:lpstr>
      <vt:lpstr>Understanding IAQ</vt:lpstr>
      <vt:lpstr>Understanding IAQ</vt:lpstr>
      <vt:lpstr>Understanding IAQ</vt:lpstr>
      <vt:lpstr>Understanding IAQ</vt:lpstr>
      <vt:lpstr>Understanding IAQ</vt:lpstr>
      <vt:lpstr>Understanding IAQ</vt:lpstr>
      <vt:lpstr>Understanding IAQ</vt:lpstr>
      <vt:lpstr>Understanding IAQ</vt:lpstr>
      <vt:lpstr>Understanding IAQ</vt:lpstr>
      <vt:lpstr>Understanding IAQ</vt:lpstr>
      <vt:lpstr>Selling IAQ</vt:lpstr>
      <vt:lpstr>Selling IAQ</vt:lpstr>
      <vt:lpstr>Selling IAQ</vt:lpstr>
      <vt:lpstr>Selling IAQ</vt:lpstr>
      <vt:lpstr>Selling IAQ</vt:lpstr>
      <vt:lpstr>Selling IAQ</vt:lpstr>
      <vt:lpstr>Selling IAQ</vt:lpstr>
      <vt:lpstr>Selling IAQ</vt:lpstr>
      <vt:lpstr>Selling IAQ</vt:lpstr>
      <vt:lpstr>Selling IAQ</vt:lpstr>
      <vt:lpstr>Selling IAQ</vt:lpstr>
      <vt:lpstr>Selling IAQ</vt:lpstr>
      <vt:lpstr>Selling IAQ</vt:lpstr>
      <vt:lpstr>Selling IAQ</vt:lpstr>
      <vt:lpstr>Selling IAQ</vt:lpstr>
      <vt:lpstr>Selling IAQ</vt:lpstr>
      <vt:lpstr>Selling IAQ</vt:lpstr>
      <vt:lpstr>Selling IAQ</vt:lpstr>
      <vt:lpstr>Selling IAQ</vt:lpstr>
      <vt:lpstr>Selling IAQ</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283</cp:revision>
  <dcterms:created xsi:type="dcterms:W3CDTF">2017-02-22T00:29:48Z</dcterms:created>
  <dcterms:modified xsi:type="dcterms:W3CDTF">2017-12-21T03:39:06Z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6CACAC39-44DC-457F-A16D-65D009769B10</vt:lpwstr>
  </property>
  <property fmtid="{D5CDD505-2E9C-101B-9397-08002B2CF9AE}" pid="6" name="ArticulateProjectFull">
    <vt:lpwstr>C:\Users\andre\Dropbox\Andrea\Vantedge\Johnstone\ILT Course Creation 2017\Technical Soft Skills\Technician Soft Skills a edits_draft 030317.ppta</vt:lpwstr>
  </property>
</Properties>
</file>