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6"/>
  </p:notesMasterIdLst>
  <p:sldIdLst>
    <p:sldId id="258" r:id="rId3"/>
    <p:sldId id="257" r:id="rId4"/>
    <p:sldId id="260" r:id="rId5"/>
    <p:sldId id="261" r:id="rId6"/>
    <p:sldId id="263" r:id="rId7"/>
    <p:sldId id="265" r:id="rId8"/>
    <p:sldId id="266" r:id="rId9"/>
    <p:sldId id="267" r:id="rId10"/>
    <p:sldId id="259" r:id="rId11"/>
    <p:sldId id="262" r:id="rId12"/>
    <p:sldId id="269" r:id="rId13"/>
    <p:sldId id="264" r:id="rId14"/>
    <p:sldId id="268" r:id="rId15"/>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609" autoAdjust="0"/>
  </p:normalViewPr>
  <p:slideViewPr>
    <p:cSldViewPr snapToGrid="0">
      <p:cViewPr varScale="1">
        <p:scale>
          <a:sx n="75" d="100"/>
          <a:sy n="75" d="100"/>
        </p:scale>
        <p:origin x="-170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CC0CC-FA7C-4C3B-8D38-BBBB1563E14C}"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F5E94-955B-46B1-A3BC-555E5408B27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there is a communication malfunction between the outdoor unit and indoor unit(s), the U4 error code displays.</a:t>
            </a:r>
          </a:p>
          <a:p>
            <a:endParaRPr lang="en-US" baseline="0" dirty="0" smtClean="0"/>
          </a:p>
          <a:p>
            <a:r>
              <a:rPr lang="en-US" baseline="0" dirty="0" smtClean="0"/>
              <a:t>This error is triggered when data from the outdoor unit is not received by the indoor unit without error, or disabled status of signal transmission continues for 15 seconds and this status repeats 3 times.</a:t>
            </a:r>
          </a:p>
          <a:p>
            <a:endParaRPr lang="en-US" baseline="0" dirty="0" smtClean="0"/>
          </a:p>
          <a:p>
            <a:r>
              <a:rPr lang="en-US" baseline="0" dirty="0" smtClean="0"/>
              <a:t>Possible causes include:</a:t>
            </a:r>
          </a:p>
          <a:p>
            <a:pPr>
              <a:buFontTx/>
              <a:buChar char="-"/>
            </a:pPr>
            <a:r>
              <a:rPr lang="en-US" baseline="0" dirty="0" smtClean="0"/>
              <a:t>Defective outdoor unit PCB</a:t>
            </a:r>
          </a:p>
          <a:p>
            <a:pPr>
              <a:buFontTx/>
              <a:buChar char="-"/>
            </a:pPr>
            <a:r>
              <a:rPr lang="en-US" baseline="0" dirty="0" smtClean="0"/>
              <a:t>Defective indoor unit PCB</a:t>
            </a:r>
          </a:p>
          <a:p>
            <a:pPr>
              <a:buFontTx/>
              <a:buChar char="-"/>
            </a:pPr>
            <a:r>
              <a:rPr lang="en-US" baseline="0" dirty="0" smtClean="0"/>
              <a:t>Signal transmission error due to improper wiring</a:t>
            </a:r>
          </a:p>
          <a:p>
            <a:pPr>
              <a:buFontTx/>
              <a:buChar char="-"/>
            </a:pPr>
            <a:r>
              <a:rPr lang="en-US" baseline="0" dirty="0" smtClean="0"/>
              <a:t>Breaking of relay wire (transmission wire.</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CCEF5E94-955B-46B1-A3BC-555E5408B275}"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A flowchart is provided in the service manual to troubleshoot this code.</a:t>
            </a:r>
          </a:p>
          <a:p>
            <a:pPr>
              <a:buFontTx/>
              <a:buNone/>
            </a:pPr>
            <a:endParaRPr lang="en-US" dirty="0"/>
          </a:p>
        </p:txBody>
      </p:sp>
      <p:sp>
        <p:nvSpPr>
          <p:cNvPr id="4" name="Slide Number Placeholder 3"/>
          <p:cNvSpPr>
            <a:spLocks noGrp="1"/>
          </p:cNvSpPr>
          <p:nvPr>
            <p:ph type="sldNum" sz="quarter" idx="10"/>
          </p:nvPr>
        </p:nvSpPr>
        <p:spPr/>
        <p:txBody>
          <a:bodyPr/>
          <a:lstStyle/>
          <a:p>
            <a:fld id="{CCEF5E94-955B-46B1-A3BC-555E5408B275}"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ohnstone Mast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549" y="1114050"/>
            <a:ext cx="7772400" cy="407179"/>
          </a:xfrm>
        </p:spPr>
        <p:txBody>
          <a:bodyPr anchor="b">
            <a:normAutofit/>
          </a:bodyPr>
          <a:lstStyle>
            <a:lvl1pPr algn="l">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0862" y="1582045"/>
            <a:ext cx="7818120" cy="437947"/>
          </a:xfrm>
        </p:spPr>
        <p:txBody>
          <a:bodyPr>
            <a:normAutofit/>
          </a:bodyPr>
          <a:lstStyle>
            <a:lvl1pPr marL="0" indent="0" algn="l">
              <a:buNone/>
              <a:defRPr sz="1800">
                <a:solidFill>
                  <a:srgbClr val="003C8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Content Placeholder 2"/>
          <p:cNvSpPr>
            <a:spLocks noGrp="1"/>
          </p:cNvSpPr>
          <p:nvPr>
            <p:ph idx="13"/>
          </p:nvPr>
        </p:nvSpPr>
        <p:spPr>
          <a:xfrm>
            <a:off x="653587" y="2041756"/>
            <a:ext cx="7886700" cy="4351338"/>
          </a:xfrm>
        </p:spPr>
        <p:txBody>
          <a:bodyPr>
            <a:normAutofit/>
          </a:bodyPr>
          <a:lstStyle>
            <a:lvl1pPr marL="2286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hasCustomPrompt="1"/>
          </p:nvPr>
        </p:nvSpPr>
        <p:spPr>
          <a:xfrm>
            <a:off x="174625" y="614363"/>
            <a:ext cx="1446213" cy="200025"/>
          </a:xfrm>
        </p:spPr>
        <p:txBody>
          <a:bodyPr>
            <a:noAutofit/>
          </a:bodyPr>
          <a:lstStyle>
            <a:lvl1pPr marL="0" indent="0">
              <a:buNone/>
              <a:defRPr sz="1000" b="0" i="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Course Name</a:t>
            </a:r>
          </a:p>
        </p:txBody>
      </p:sp>
      <p:sp>
        <p:nvSpPr>
          <p:cNvPr id="11" name="Text Placeholder 10"/>
          <p:cNvSpPr>
            <a:spLocks noGrp="1"/>
          </p:cNvSpPr>
          <p:nvPr>
            <p:ph type="body" sz="quarter" idx="15"/>
          </p:nvPr>
        </p:nvSpPr>
        <p:spPr>
          <a:xfrm>
            <a:off x="5419725" y="539750"/>
            <a:ext cx="606425" cy="200025"/>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Edit Master text styles</a:t>
            </a:r>
          </a:p>
        </p:txBody>
      </p:sp>
      <p:sp>
        <p:nvSpPr>
          <p:cNvPr id="13" name="Text Placeholder 12"/>
          <p:cNvSpPr>
            <a:spLocks noGrp="1"/>
          </p:cNvSpPr>
          <p:nvPr>
            <p:ph type="body" sz="quarter" idx="16"/>
          </p:nvPr>
        </p:nvSpPr>
        <p:spPr>
          <a:xfrm>
            <a:off x="6184439" y="523875"/>
            <a:ext cx="2568575" cy="223838"/>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Edit Master text styles</a:t>
            </a:r>
          </a:p>
        </p:txBody>
      </p:sp>
    </p:spTree>
    <p:extLst>
      <p:ext uri="{BB962C8B-B14F-4D97-AF65-F5344CB8AC3E}">
        <p14:creationId xmlns="" xmlns:p14="http://schemas.microsoft.com/office/powerpoint/2010/main" val="204727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7217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45155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3889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02295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406549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68541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49962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1259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365327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87668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41642370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29419-C253-4249-B18A-CA89748FD40C}" type="datetimeFigureOut">
              <a:rPr lang="en-US" smtClean="0"/>
              <a:pPr/>
              <a:t>3/14/2017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8C8B5-5A2E-4032-A746-7FE22734371F}" type="slidenum">
              <a:rPr lang="en-US" smtClean="0"/>
              <a:pPr/>
              <a:t>‹#›</a:t>
            </a:fld>
            <a:endParaRPr lang="en-US"/>
          </a:p>
        </p:txBody>
      </p:sp>
    </p:spTree>
    <p:extLst>
      <p:ext uri="{BB962C8B-B14F-4D97-AF65-F5344CB8AC3E}">
        <p14:creationId xmlns="" xmlns:p14="http://schemas.microsoft.com/office/powerpoint/2010/main" val="357231765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E112-7DE1-450B-913B-3B9A25D9BA2D}"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92232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207740" y="2222338"/>
            <a:ext cx="6919784" cy="1527859"/>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508542" y="2525928"/>
            <a:ext cx="652115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Ductless Service</a:t>
            </a:r>
          </a:p>
        </p:txBody>
      </p:sp>
      <p:sp>
        <p:nvSpPr>
          <p:cNvPr id="2" name="Rectangle 1"/>
          <p:cNvSpPr/>
          <p:nvPr/>
        </p:nvSpPr>
        <p:spPr>
          <a:xfrm>
            <a:off x="0" y="0"/>
            <a:ext cx="9127524" cy="9785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4321" y="0"/>
            <a:ext cx="2023419" cy="740998"/>
          </a:xfrm>
          <a:prstGeom prst="rect">
            <a:avLst/>
          </a:prstGeom>
        </p:spPr>
      </p:pic>
      <p:sp>
        <p:nvSpPr>
          <p:cNvPr id="8" name="Rectangle 7"/>
          <p:cNvSpPr/>
          <p:nvPr/>
        </p:nvSpPr>
        <p:spPr>
          <a:xfrm>
            <a:off x="0" y="6561220"/>
            <a:ext cx="9127524" cy="2967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8781493" y="374752"/>
            <a:ext cx="154579" cy="437478"/>
          </a:xfrm>
          <a:prstGeom prst="rect">
            <a:avLst/>
          </a:prstGeom>
        </p:spPr>
      </p:pic>
      <p:sp>
        <p:nvSpPr>
          <p:cNvPr id="10" name="TextBox 9"/>
          <p:cNvSpPr txBox="1"/>
          <p:nvPr/>
        </p:nvSpPr>
        <p:spPr>
          <a:xfrm>
            <a:off x="7262891" y="573359"/>
            <a:ext cx="15186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lumMod val="50000"/>
                    <a:lumOff val="50000"/>
                  </a:prstClr>
                </a:solidFill>
                <a:effectLst/>
                <a:uLnTx/>
                <a:uFillTx/>
                <a:latin typeface="Calibri Light"/>
                <a:ea typeface="+mn-ea"/>
                <a:cs typeface="+mn-cs"/>
              </a:rPr>
              <a:t>Power Your Career</a:t>
            </a:r>
          </a:p>
        </p:txBody>
      </p:sp>
    </p:spTree>
    <p:custDataLst>
      <p:tags r:id="rId1"/>
    </p:custDataLst>
    <p:extLst>
      <p:ext uri="{BB962C8B-B14F-4D97-AF65-F5344CB8AC3E}">
        <p14:creationId xmlns="" xmlns:p14="http://schemas.microsoft.com/office/powerpoint/2010/main" val="160543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Outdoor </a:t>
            </a:r>
            <a:r>
              <a:rPr lang="en-US" dirty="0" smtClean="0"/>
              <a:t>Unit Indicator</a:t>
            </a:r>
            <a:endParaRPr lang="en-US" dirty="0"/>
          </a:p>
        </p:txBody>
      </p:sp>
      <p:sp>
        <p:nvSpPr>
          <p:cNvPr id="3" name="Subtitle 2"/>
          <p:cNvSpPr>
            <a:spLocks noGrp="1"/>
          </p:cNvSpPr>
          <p:nvPr>
            <p:ph type="subTitle" idx="1"/>
          </p:nvPr>
        </p:nvSpPr>
        <p:spPr/>
        <p:txBody>
          <a:bodyPr/>
          <a:lstStyle/>
          <a:p>
            <a:r>
              <a:rPr lang="en-US" dirty="0" smtClean="0"/>
              <a:t>LED lamp or display</a:t>
            </a:r>
            <a:endParaRPr lang="en-US" dirty="0"/>
          </a:p>
        </p:txBody>
      </p:sp>
      <p:sp>
        <p:nvSpPr>
          <p:cNvPr id="4" name="Content Placeholder 3"/>
          <p:cNvSpPr>
            <a:spLocks noGrp="1"/>
          </p:cNvSpPr>
          <p:nvPr>
            <p:ph idx="13"/>
          </p:nvPr>
        </p:nvSpPr>
        <p:spPr>
          <a:xfrm>
            <a:off x="653588" y="2041756"/>
            <a:ext cx="2402128" cy="4351338"/>
          </a:xfrm>
        </p:spPr>
        <p:txBody>
          <a:bodyPr/>
          <a:lstStyle/>
          <a:p>
            <a:r>
              <a:rPr lang="en-US" dirty="0" smtClean="0"/>
              <a:t>Most Daikin </a:t>
            </a:r>
            <a:r>
              <a:rPr lang="en-US" dirty="0" smtClean="0"/>
              <a:t>outdoor units hav</a:t>
            </a:r>
            <a:r>
              <a:rPr lang="en-US" dirty="0" smtClean="0"/>
              <a:t>e an LED on the PCB that indicates whether the unit is operating correctly</a:t>
            </a:r>
            <a:endParaRPr lang="en-US" dirty="0" smtClean="0"/>
          </a:p>
          <a:p>
            <a:r>
              <a:rPr lang="en-US" dirty="0" smtClean="0"/>
              <a:t>Some manufacturers’ </a:t>
            </a:r>
            <a:r>
              <a:rPr lang="en-US" dirty="0" smtClean="0"/>
              <a:t>outdoor units </a:t>
            </a:r>
            <a:r>
              <a:rPr lang="en-US" dirty="0" smtClean="0"/>
              <a:t>have LED displays that will indicate error codes related to the </a:t>
            </a:r>
            <a:r>
              <a:rPr lang="en-US" dirty="0" smtClean="0"/>
              <a:t>outdoor unit.</a:t>
            </a:r>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
        <p:nvSpPr>
          <p:cNvPr id="8" name="TextBox 7"/>
          <p:cNvSpPr txBox="1"/>
          <p:nvPr/>
        </p:nvSpPr>
        <p:spPr>
          <a:xfrm>
            <a:off x="3912243" y="5339654"/>
            <a:ext cx="4734046" cy="369332"/>
          </a:xfrm>
          <a:prstGeom prst="rect">
            <a:avLst/>
          </a:prstGeom>
          <a:noFill/>
        </p:spPr>
        <p:txBody>
          <a:bodyPr wrap="square" rtlCol="0">
            <a:spAutoFit/>
          </a:bodyPr>
          <a:lstStyle/>
          <a:p>
            <a:r>
              <a:rPr lang="en-US" b="1" i="1" dirty="0" smtClean="0">
                <a:solidFill>
                  <a:srgbClr val="0070C0"/>
                </a:solidFill>
                <a:latin typeface="Open Sans Light" pitchFamily="34" charset="0"/>
                <a:ea typeface="Open Sans Light" pitchFamily="34" charset="0"/>
                <a:cs typeface="Open Sans Light" pitchFamily="34" charset="0"/>
              </a:rPr>
              <a:t>Example  - Outdoor PCB Service Monitor LED</a:t>
            </a:r>
            <a:endParaRPr lang="en-US" b="1" i="1" dirty="0">
              <a:solidFill>
                <a:srgbClr val="0070C0"/>
              </a:solidFill>
              <a:latin typeface="Open Sans Light" pitchFamily="34" charset="0"/>
              <a:ea typeface="Open Sans Light" pitchFamily="34" charset="0"/>
              <a:cs typeface="Open Sans Light"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3831222" y="2175073"/>
            <a:ext cx="4884516" cy="3019970"/>
          </a:xfrm>
          <a:prstGeom prst="rect">
            <a:avLst/>
          </a:prstGeom>
          <a:noFill/>
          <a:ln w="9525">
            <a:noFill/>
            <a:miter lim="800000"/>
            <a:headEnd/>
            <a:tailEnd/>
          </a:ln>
        </p:spPr>
      </p:pic>
      <p:sp>
        <p:nvSpPr>
          <p:cNvPr id="10" name="Oval 9"/>
          <p:cNvSpPr/>
          <p:nvPr/>
        </p:nvSpPr>
        <p:spPr>
          <a:xfrm>
            <a:off x="4618299" y="3819646"/>
            <a:ext cx="335666" cy="31251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310879">
            <a:off x="4155311" y="4062714"/>
            <a:ext cx="555585" cy="4629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3275" y="4612378"/>
            <a:ext cx="1579278" cy="276999"/>
          </a:xfrm>
          <a:prstGeom prst="rect">
            <a:avLst/>
          </a:prstGeom>
          <a:noFill/>
        </p:spPr>
        <p:txBody>
          <a:bodyPr wrap="none" rtlCol="0">
            <a:spAutoFit/>
          </a:bodyPr>
          <a:lstStyle/>
          <a:p>
            <a:r>
              <a:rPr lang="en-US" sz="1200" b="1" dirty="0" smtClean="0">
                <a:solidFill>
                  <a:srgbClr val="FF0000"/>
                </a:solidFill>
                <a:latin typeface="Open Sans Light" pitchFamily="34" charset="0"/>
                <a:ea typeface="Open Sans Light" pitchFamily="34" charset="0"/>
                <a:cs typeface="Open Sans Light" pitchFamily="34" charset="0"/>
              </a:rPr>
              <a:t>Service Monitor LED</a:t>
            </a:r>
            <a:endParaRPr lang="en-US" sz="1200" b="1" dirty="0">
              <a:solidFill>
                <a:srgbClr val="FF0000"/>
              </a:solidFill>
              <a:latin typeface="Open Sans Light" pitchFamily="34" charset="0"/>
              <a:ea typeface="Open Sans Light" pitchFamily="34" charset="0"/>
              <a:cs typeface="Open Sans Light" pitchFamily="34" charset="0"/>
            </a:endParaRPr>
          </a:p>
        </p:txBody>
      </p:sp>
    </p:spTree>
    <p:extLst>
      <p:ext uri="{BB962C8B-B14F-4D97-AF65-F5344CB8AC3E}">
        <p14:creationId xmlns="" xmlns:p14="http://schemas.microsoft.com/office/powerpoint/2010/main" val="49538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Error Codes</a:t>
            </a:r>
            <a:endParaRPr lang="en-US" dirty="0"/>
          </a:p>
        </p:txBody>
      </p:sp>
      <p:sp>
        <p:nvSpPr>
          <p:cNvPr id="3" name="Subtitle 2"/>
          <p:cNvSpPr>
            <a:spLocks noGrp="1"/>
          </p:cNvSpPr>
          <p:nvPr>
            <p:ph type="subTitle" idx="1"/>
          </p:nvPr>
        </p:nvSpPr>
        <p:spPr/>
        <p:txBody>
          <a:bodyPr/>
          <a:lstStyle/>
          <a:p>
            <a:r>
              <a:rPr lang="en-US" dirty="0" smtClean="0"/>
              <a:t>Error codes displayed on remote controller</a:t>
            </a:r>
            <a:endParaRPr lang="en-US" dirty="0"/>
          </a:p>
        </p:txBody>
      </p:sp>
      <p:sp>
        <p:nvSpPr>
          <p:cNvPr id="4" name="Content Placeholder 3"/>
          <p:cNvSpPr>
            <a:spLocks noGrp="1"/>
          </p:cNvSpPr>
          <p:nvPr>
            <p:ph idx="13"/>
          </p:nvPr>
        </p:nvSpPr>
        <p:spPr>
          <a:xfrm>
            <a:off x="653588" y="2041756"/>
            <a:ext cx="2927812" cy="4351338"/>
          </a:xfrm>
        </p:spPr>
        <p:txBody>
          <a:bodyPr/>
          <a:lstStyle/>
          <a:p>
            <a:r>
              <a:rPr lang="en-US" dirty="0" err="1" smtClean="0"/>
              <a:t>sssssssssss</a:t>
            </a:r>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Tree>
    <p:extLst>
      <p:ext uri="{BB962C8B-B14F-4D97-AF65-F5344CB8AC3E}">
        <p14:creationId xmlns="" xmlns:p14="http://schemas.microsoft.com/office/powerpoint/2010/main" val="49538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Error Codes</a:t>
            </a:r>
            <a:endParaRPr lang="en-US" dirty="0"/>
          </a:p>
        </p:txBody>
      </p:sp>
      <p:sp>
        <p:nvSpPr>
          <p:cNvPr id="3" name="Subtitle 2"/>
          <p:cNvSpPr>
            <a:spLocks noGrp="1"/>
          </p:cNvSpPr>
          <p:nvPr>
            <p:ph type="subTitle" idx="1"/>
          </p:nvPr>
        </p:nvSpPr>
        <p:spPr/>
        <p:txBody>
          <a:bodyPr/>
          <a:lstStyle/>
          <a:p>
            <a:r>
              <a:rPr lang="en-US" dirty="0" smtClean="0"/>
              <a:t>Error Code U4 (Daikin systems)</a:t>
            </a:r>
            <a:endParaRPr lang="en-US" dirty="0"/>
          </a:p>
        </p:txBody>
      </p:sp>
      <p:sp>
        <p:nvSpPr>
          <p:cNvPr id="4" name="Content Placeholder 3"/>
          <p:cNvSpPr>
            <a:spLocks noGrp="1"/>
          </p:cNvSpPr>
          <p:nvPr>
            <p:ph idx="13"/>
          </p:nvPr>
        </p:nvSpPr>
        <p:spPr>
          <a:xfrm>
            <a:off x="653588" y="2041756"/>
            <a:ext cx="3270712" cy="4351338"/>
          </a:xfrm>
        </p:spPr>
        <p:txBody>
          <a:bodyPr/>
          <a:lstStyle/>
          <a:p>
            <a:r>
              <a:rPr lang="en-US" dirty="0" smtClean="0"/>
              <a:t>Communication error between outdoor unit and indoor unit(s)</a:t>
            </a:r>
          </a:p>
          <a:p>
            <a:r>
              <a:rPr lang="en-US" dirty="0" smtClean="0"/>
              <a:t>Data sent from outdoor unit is not received by indoor unit without error, or disabled status of signal transmission continues for 15 seconds and status repeats 3 times</a:t>
            </a:r>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
        <p:nvSpPr>
          <p:cNvPr id="13" name="Content Placeholder 3"/>
          <p:cNvSpPr txBox="1">
            <a:spLocks/>
          </p:cNvSpPr>
          <p:nvPr/>
        </p:nvSpPr>
        <p:spPr>
          <a:xfrm>
            <a:off x="4514388" y="2016356"/>
            <a:ext cx="3640620" cy="284774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bg2">
                    <a:lumMod val="5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Some possible causes: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chemeClr val="bg2">
                    <a:lumMod val="5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Defective outdoor</a:t>
            </a:r>
            <a:r>
              <a:rPr kumimoji="0" lang="en-US" sz="1800" b="0" i="0" u="none" strike="noStrike" kern="1200" cap="none" spc="0" normalizeH="0" noProof="0" dirty="0" smtClean="0">
                <a:ln>
                  <a:noFill/>
                </a:ln>
                <a:solidFill>
                  <a:schemeClr val="bg2">
                    <a:lumMod val="5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unit PCB</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baseline="0" dirty="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Defective</a:t>
            </a:r>
            <a:r>
              <a:rPr lang="en-US" dirty="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indoor unit PCB</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chemeClr val="bg2">
                    <a:lumMod val="5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Signal</a:t>
            </a:r>
            <a:r>
              <a:rPr kumimoji="0" lang="en-US" sz="1800" b="0" i="0" u="none" strike="noStrike" kern="1200" cap="none" spc="0" normalizeH="0" noProof="0" dirty="0" smtClean="0">
                <a:ln>
                  <a:noFill/>
                </a:ln>
                <a:solidFill>
                  <a:schemeClr val="bg2">
                    <a:lumMod val="5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transmission error between indoor and outdoor unit due to improper wiring</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baseline="0" dirty="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Signal</a:t>
            </a:r>
            <a:r>
              <a:rPr lang="en-US" dirty="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transmission error due to breaking of relay wire (transmission wire)</a:t>
            </a:r>
            <a:endParaRPr kumimoji="0" lang="en-US" sz="1800" b="0" i="0" u="none" strike="noStrike" kern="1200" cap="none" spc="0" normalizeH="0" baseline="0" noProof="0" dirty="0" smtClean="0">
              <a:ln>
                <a:noFill/>
              </a:ln>
              <a:solidFill>
                <a:schemeClr val="bg2">
                  <a:lumMod val="5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chemeClr val="bg2">
                  <a:lumMod val="50000"/>
                </a:scheme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Box 13"/>
          <p:cNvSpPr txBox="1"/>
          <p:nvPr/>
        </p:nvSpPr>
        <p:spPr>
          <a:xfrm>
            <a:off x="4558089" y="4979714"/>
            <a:ext cx="3735011" cy="646331"/>
          </a:xfrm>
          <a:prstGeom prst="rect">
            <a:avLst/>
          </a:prstGeom>
          <a:noFill/>
        </p:spPr>
        <p:txBody>
          <a:bodyPr wrap="square" rtlCol="0">
            <a:spAutoFit/>
          </a:bodyPr>
          <a:lstStyle/>
          <a:p>
            <a:r>
              <a:rPr lang="en-US" dirty="0" smtClean="0">
                <a:solidFill>
                  <a:srgbClr val="0070C0"/>
                </a:solidFill>
                <a:latin typeface="Open Sans Light" pitchFamily="34" charset="0"/>
                <a:ea typeface="Open Sans Light" pitchFamily="34" charset="0"/>
                <a:cs typeface="Open Sans Light" pitchFamily="34" charset="0"/>
              </a:rPr>
              <a:t>Troubleshooting flow chart provided in service manual</a:t>
            </a:r>
            <a:endParaRPr lang="en-US" dirty="0">
              <a:solidFill>
                <a:srgbClr val="0070C0"/>
              </a:solidFill>
              <a:latin typeface="Open Sans Light" pitchFamily="34" charset="0"/>
              <a:ea typeface="Open Sans Light" pitchFamily="34" charset="0"/>
              <a:cs typeface="Open Sans Light" pitchFamily="34" charset="0"/>
            </a:endParaRPr>
          </a:p>
        </p:txBody>
      </p:sp>
    </p:spTree>
    <p:extLst>
      <p:ext uri="{BB962C8B-B14F-4D97-AF65-F5344CB8AC3E}">
        <p14:creationId xmlns="" xmlns:p14="http://schemas.microsoft.com/office/powerpoint/2010/main" val="49538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Error Codes</a:t>
            </a:r>
            <a:endParaRPr lang="en-US" dirty="0"/>
          </a:p>
        </p:txBody>
      </p:sp>
      <p:sp>
        <p:nvSpPr>
          <p:cNvPr id="3" name="Subtitle 2"/>
          <p:cNvSpPr>
            <a:spLocks noGrp="1"/>
          </p:cNvSpPr>
          <p:nvPr>
            <p:ph type="subTitle" idx="1"/>
          </p:nvPr>
        </p:nvSpPr>
        <p:spPr>
          <a:xfrm>
            <a:off x="660862" y="1582045"/>
            <a:ext cx="3974638" cy="437947"/>
          </a:xfrm>
        </p:spPr>
        <p:txBody>
          <a:bodyPr/>
          <a:lstStyle/>
          <a:p>
            <a:r>
              <a:rPr lang="en-US" dirty="0" smtClean="0"/>
              <a:t>Error Code U4 – cont.</a:t>
            </a:r>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
        <p:nvSpPr>
          <p:cNvPr id="13" name="Content Placeholder 3"/>
          <p:cNvSpPr txBox="1">
            <a:spLocks/>
          </p:cNvSpPr>
          <p:nvPr/>
        </p:nvSpPr>
        <p:spPr>
          <a:xfrm>
            <a:off x="691688" y="2029056"/>
            <a:ext cx="2140412" cy="2390544"/>
          </a:xfrm>
          <a:prstGeom prst="rect">
            <a:avLst/>
          </a:prstGeom>
        </p:spPr>
        <p:txBody>
          <a:bodyPr vert="horz" lIns="91440" tIns="45720" rIns="91440" bIns="45720" rtlCol="0">
            <a:normAutofit/>
          </a:bodyPr>
          <a:lstStyle/>
          <a:p>
            <a:r>
              <a:rPr lang="en-US" dirty="0" smtClean="0">
                <a:solidFill>
                  <a:schemeClr val="bg2">
                    <a:lumMod val="50000"/>
                  </a:schemeClr>
                </a:solidFill>
                <a:latin typeface="Open Sans Light" pitchFamily="34" charset="0"/>
                <a:ea typeface="Open Sans Light" pitchFamily="34" charset="0"/>
                <a:cs typeface="Open Sans Light" pitchFamily="34" charset="0"/>
              </a:rPr>
              <a:t>Troubleshooting flow chart provided in service </a:t>
            </a:r>
            <a:r>
              <a:rPr lang="en-US" dirty="0" smtClean="0">
                <a:solidFill>
                  <a:schemeClr val="bg2">
                    <a:lumMod val="50000"/>
                  </a:schemeClr>
                </a:solidFill>
                <a:latin typeface="Open Sans Light" pitchFamily="34" charset="0"/>
                <a:ea typeface="Open Sans Light" pitchFamily="34" charset="0"/>
                <a:cs typeface="Open Sans Light" pitchFamily="34" charset="0"/>
              </a:rPr>
              <a:t>manual</a:t>
            </a:r>
            <a:endParaRPr lang="en-US" dirty="0" smtClean="0">
              <a:solidFill>
                <a:schemeClr val="bg2">
                  <a:lumMod val="50000"/>
                </a:schemeClr>
              </a:solidFill>
              <a:latin typeface="Open Sans Light" pitchFamily="34" charset="0"/>
              <a:ea typeface="Open Sans Light" pitchFamily="34" charset="0"/>
              <a:cs typeface="Open Sans Light"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950810" y="927099"/>
            <a:ext cx="4197372" cy="5461001"/>
          </a:xfrm>
          <a:prstGeom prst="rect">
            <a:avLst/>
          </a:prstGeom>
          <a:noFill/>
          <a:ln w="9525">
            <a:solidFill>
              <a:schemeClr val="accent1"/>
            </a:solidFill>
            <a:miter lim="800000"/>
            <a:headEnd/>
            <a:tailEnd/>
          </a:ln>
          <a:effectLst>
            <a:outerShdw blurRad="635000" dist="292100" dir="2700000" algn="tl" rotWithShape="0">
              <a:prstClr val="black">
                <a:alpha val="40000"/>
              </a:prstClr>
            </a:outerShdw>
          </a:effectLst>
        </p:spPr>
      </p:pic>
    </p:spTree>
    <p:extLst>
      <p:ext uri="{BB962C8B-B14F-4D97-AF65-F5344CB8AC3E}">
        <p14:creationId xmlns="" xmlns:p14="http://schemas.microsoft.com/office/powerpoint/2010/main" val="49538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Objectives</a:t>
            </a:r>
            <a:endParaRPr lang="en-US" dirty="0"/>
          </a:p>
        </p:txBody>
      </p:sp>
      <p:sp>
        <p:nvSpPr>
          <p:cNvPr id="4" name="Content Placeholder 3"/>
          <p:cNvSpPr>
            <a:spLocks noGrp="1"/>
          </p:cNvSpPr>
          <p:nvPr>
            <p:ph idx="13"/>
          </p:nvPr>
        </p:nvSpPr>
        <p:spPr>
          <a:xfrm>
            <a:off x="653587" y="1663396"/>
            <a:ext cx="7886700" cy="4351338"/>
          </a:xfrm>
        </p:spPr>
        <p:txBody>
          <a:bodyPr/>
          <a:lstStyle/>
          <a:p>
            <a:r>
              <a:rPr lang="en-US" dirty="0" smtClean="0"/>
              <a:t>How to….</a:t>
            </a:r>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Tree>
    <p:extLst>
      <p:ext uri="{BB962C8B-B14F-4D97-AF65-F5344CB8AC3E}">
        <p14:creationId xmlns="" xmlns:p14="http://schemas.microsoft.com/office/powerpoint/2010/main" val="49538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Overview</a:t>
            </a:r>
            <a:endParaRPr lang="en-US" dirty="0"/>
          </a:p>
        </p:txBody>
      </p:sp>
      <p:sp>
        <p:nvSpPr>
          <p:cNvPr id="4" name="Content Placeholder 3"/>
          <p:cNvSpPr>
            <a:spLocks noGrp="1"/>
          </p:cNvSpPr>
          <p:nvPr>
            <p:ph idx="13"/>
          </p:nvPr>
        </p:nvSpPr>
        <p:spPr>
          <a:xfrm>
            <a:off x="653587" y="2041756"/>
            <a:ext cx="3476979" cy="4351338"/>
          </a:xfrm>
        </p:spPr>
        <p:txBody>
          <a:bodyPr/>
          <a:lstStyle/>
          <a:p>
            <a:r>
              <a:rPr lang="en-US" dirty="0" smtClean="0"/>
              <a:t>Consult Service Manual</a:t>
            </a:r>
          </a:p>
          <a:p>
            <a:r>
              <a:rPr lang="en-US" dirty="0" smtClean="0"/>
              <a:t>General system problems</a:t>
            </a:r>
          </a:p>
          <a:p>
            <a:r>
              <a:rPr lang="en-US" dirty="0" smtClean="0"/>
              <a:t>Errors indicated at indoor &amp; outdoor units</a:t>
            </a:r>
          </a:p>
          <a:p>
            <a:r>
              <a:rPr lang="en-US" dirty="0" smtClean="0"/>
              <a:t>Error codes – displayed on remote controllers</a:t>
            </a:r>
          </a:p>
          <a:p>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pic>
        <p:nvPicPr>
          <p:cNvPr id="6" name="Picture 5" descr="sevice-manual-1.png"/>
          <p:cNvPicPr>
            <a:picLocks noChangeAspect="1"/>
          </p:cNvPicPr>
          <p:nvPr/>
        </p:nvPicPr>
        <p:blipFill>
          <a:blip r:embed="rId2" cstate="print"/>
          <a:stretch>
            <a:fillRect/>
          </a:stretch>
        </p:blipFill>
        <p:spPr>
          <a:xfrm>
            <a:off x="5002548" y="1366346"/>
            <a:ext cx="3048421" cy="4009695"/>
          </a:xfrm>
          <a:prstGeom prst="rect">
            <a:avLst/>
          </a:prstGeom>
          <a:ln>
            <a:solidFill>
              <a:schemeClr val="tx1"/>
            </a:solidFill>
          </a:ln>
          <a:effectLst>
            <a:outerShdw blurRad="292100" dist="457200" dir="2700000" algn="tl" rotWithShape="0">
              <a:prstClr val="black">
                <a:alpha val="40000"/>
              </a:prstClr>
            </a:outerShdw>
          </a:effectLst>
        </p:spPr>
      </p:pic>
    </p:spTree>
    <p:extLst>
      <p:ext uri="{BB962C8B-B14F-4D97-AF65-F5344CB8AC3E}">
        <p14:creationId xmlns="" xmlns:p14="http://schemas.microsoft.com/office/powerpoint/2010/main" val="49538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System Problems</a:t>
            </a:r>
            <a:endParaRPr lang="en-US" dirty="0"/>
          </a:p>
        </p:txBody>
      </p:sp>
      <p:sp>
        <p:nvSpPr>
          <p:cNvPr id="3" name="Subtitle 2"/>
          <p:cNvSpPr>
            <a:spLocks noGrp="1"/>
          </p:cNvSpPr>
          <p:nvPr>
            <p:ph type="subTitle" idx="1"/>
          </p:nvPr>
        </p:nvSpPr>
        <p:spPr/>
        <p:txBody>
          <a:bodyPr/>
          <a:lstStyle/>
          <a:p>
            <a:r>
              <a:rPr lang="en-US" dirty="0" smtClean="0"/>
              <a:t>Troubleshooting chart</a:t>
            </a:r>
            <a:endParaRPr lang="en-US" dirty="0"/>
          </a:p>
        </p:txBody>
      </p:sp>
      <p:sp>
        <p:nvSpPr>
          <p:cNvPr id="4" name="Content Placeholder 3"/>
          <p:cNvSpPr>
            <a:spLocks noGrp="1"/>
          </p:cNvSpPr>
          <p:nvPr>
            <p:ph idx="13"/>
          </p:nvPr>
        </p:nvSpPr>
        <p:spPr>
          <a:xfrm>
            <a:off x="653588" y="2041756"/>
            <a:ext cx="2909420" cy="4351338"/>
          </a:xfrm>
        </p:spPr>
        <p:txBody>
          <a:bodyPr/>
          <a:lstStyle/>
          <a:p>
            <a:r>
              <a:rPr lang="en-US" dirty="0" smtClean="0"/>
              <a:t>Service manual should have a symptom/check chart for general problems</a:t>
            </a:r>
          </a:p>
          <a:p>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pic>
        <p:nvPicPr>
          <p:cNvPr id="6" name="Picture 5" descr="general-problems.jpg"/>
          <p:cNvPicPr>
            <a:picLocks noChangeAspect="1"/>
          </p:cNvPicPr>
          <p:nvPr/>
        </p:nvPicPr>
        <p:blipFill>
          <a:blip r:embed="rId2" cstate="print"/>
          <a:stretch>
            <a:fillRect/>
          </a:stretch>
        </p:blipFill>
        <p:spPr>
          <a:xfrm>
            <a:off x="3560643" y="1545020"/>
            <a:ext cx="5232647" cy="4582511"/>
          </a:xfrm>
          <a:prstGeom prst="rect">
            <a:avLst/>
          </a:prstGeom>
        </p:spPr>
      </p:pic>
    </p:spTree>
    <p:extLst>
      <p:ext uri="{BB962C8B-B14F-4D97-AF65-F5344CB8AC3E}">
        <p14:creationId xmlns="" xmlns:p14="http://schemas.microsoft.com/office/powerpoint/2010/main" val="49538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System Problems</a:t>
            </a:r>
            <a:endParaRPr lang="en-US" dirty="0"/>
          </a:p>
        </p:txBody>
      </p:sp>
      <p:sp>
        <p:nvSpPr>
          <p:cNvPr id="3" name="Subtitle 2"/>
          <p:cNvSpPr>
            <a:spLocks noGrp="1"/>
          </p:cNvSpPr>
          <p:nvPr>
            <p:ph type="subTitle" idx="1"/>
          </p:nvPr>
        </p:nvSpPr>
        <p:spPr/>
        <p:txBody>
          <a:bodyPr/>
          <a:lstStyle/>
          <a:p>
            <a:r>
              <a:rPr lang="en-US" dirty="0" smtClean="0"/>
              <a:t>System does not run</a:t>
            </a:r>
            <a:endParaRPr lang="en-US" dirty="0"/>
          </a:p>
        </p:txBody>
      </p:sp>
      <p:sp>
        <p:nvSpPr>
          <p:cNvPr id="4" name="Content Placeholder 3"/>
          <p:cNvSpPr>
            <a:spLocks noGrp="1"/>
          </p:cNvSpPr>
          <p:nvPr>
            <p:ph idx="13"/>
          </p:nvPr>
        </p:nvSpPr>
        <p:spPr>
          <a:xfrm>
            <a:off x="653588" y="2041756"/>
            <a:ext cx="3640620" cy="4351338"/>
          </a:xfrm>
        </p:spPr>
        <p:txBody>
          <a:bodyPr/>
          <a:lstStyle/>
          <a:p>
            <a:pPr>
              <a:buNone/>
            </a:pPr>
            <a:r>
              <a:rPr lang="en-US" dirty="0" smtClean="0"/>
              <a:t>Some possible causes:</a:t>
            </a:r>
          </a:p>
          <a:p>
            <a:r>
              <a:rPr lang="en-US" dirty="0" smtClean="0"/>
              <a:t>Power supply is off</a:t>
            </a:r>
          </a:p>
          <a:p>
            <a:r>
              <a:rPr lang="en-US" dirty="0" smtClean="0"/>
              <a:t>Improper power supply voltage</a:t>
            </a:r>
          </a:p>
          <a:p>
            <a:r>
              <a:rPr lang="en-US" dirty="0" smtClean="0"/>
              <a:t>Improper wire connection</a:t>
            </a:r>
          </a:p>
          <a:p>
            <a:r>
              <a:rPr lang="en-US" dirty="0" smtClean="0"/>
              <a:t>Mismatched indoor unit and outdoor unit</a:t>
            </a:r>
          </a:p>
          <a:p>
            <a:r>
              <a:rPr lang="en-US" dirty="0" smtClean="0"/>
              <a:t>Low or dead battery in remote controller</a:t>
            </a:r>
          </a:p>
          <a:p>
            <a:r>
              <a:rPr lang="en-US" dirty="0" smtClean="0"/>
              <a:t>Invalid address setting</a:t>
            </a:r>
          </a:p>
          <a:p>
            <a:r>
              <a:rPr lang="en-US" dirty="0" smtClean="0"/>
              <a:t>Transmission error between indoor unit and outdoor unit (defective PCB on outdoor unit)</a:t>
            </a:r>
            <a:endParaRPr lang="en-US" dirty="0" smtClean="0"/>
          </a:p>
          <a:p>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Tree>
    <p:extLst>
      <p:ext uri="{BB962C8B-B14F-4D97-AF65-F5344CB8AC3E}">
        <p14:creationId xmlns="" xmlns:p14="http://schemas.microsoft.com/office/powerpoint/2010/main" val="49538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System Problems</a:t>
            </a:r>
            <a:endParaRPr lang="en-US" dirty="0"/>
          </a:p>
        </p:txBody>
      </p:sp>
      <p:sp>
        <p:nvSpPr>
          <p:cNvPr id="3" name="Subtitle 2"/>
          <p:cNvSpPr>
            <a:spLocks noGrp="1"/>
          </p:cNvSpPr>
          <p:nvPr>
            <p:ph type="subTitle" idx="1"/>
          </p:nvPr>
        </p:nvSpPr>
        <p:spPr/>
        <p:txBody>
          <a:bodyPr/>
          <a:lstStyle/>
          <a:p>
            <a:r>
              <a:rPr lang="en-US" dirty="0" smtClean="0"/>
              <a:t>System runs but does not cool or heat</a:t>
            </a:r>
            <a:endParaRPr lang="en-US" dirty="0"/>
          </a:p>
        </p:txBody>
      </p:sp>
      <p:sp>
        <p:nvSpPr>
          <p:cNvPr id="4" name="Content Placeholder 3"/>
          <p:cNvSpPr>
            <a:spLocks noGrp="1"/>
          </p:cNvSpPr>
          <p:nvPr>
            <p:ph idx="13"/>
          </p:nvPr>
        </p:nvSpPr>
        <p:spPr>
          <a:xfrm>
            <a:off x="653588" y="2041756"/>
            <a:ext cx="3640620" cy="4351338"/>
          </a:xfrm>
        </p:spPr>
        <p:txBody>
          <a:bodyPr/>
          <a:lstStyle/>
          <a:p>
            <a:pPr>
              <a:buNone/>
            </a:pPr>
            <a:r>
              <a:rPr lang="en-US" dirty="0" smtClean="0"/>
              <a:t>Some p</a:t>
            </a:r>
            <a:r>
              <a:rPr lang="en-US" dirty="0" smtClean="0"/>
              <a:t>ossible causes:</a:t>
            </a:r>
          </a:p>
          <a:p>
            <a:r>
              <a:rPr lang="en-US" dirty="0" smtClean="0"/>
              <a:t>Incorrect temperature setting</a:t>
            </a:r>
          </a:p>
          <a:p>
            <a:r>
              <a:rPr lang="en-US" dirty="0" smtClean="0"/>
              <a:t>Mismatched indoor and outdoor units</a:t>
            </a:r>
          </a:p>
          <a:p>
            <a:r>
              <a:rPr lang="en-US" dirty="0" smtClean="0"/>
              <a:t>Blocked air filter</a:t>
            </a:r>
          </a:p>
          <a:p>
            <a:r>
              <a:rPr lang="en-US" dirty="0" smtClean="0"/>
              <a:t>Insufficient power</a:t>
            </a:r>
          </a:p>
          <a:p>
            <a:r>
              <a:rPr lang="en-US" dirty="0" smtClean="0"/>
              <a:t>Refrigerant piping is too long</a:t>
            </a:r>
          </a:p>
          <a:p>
            <a:r>
              <a:rPr lang="en-US" dirty="0" err="1" smtClean="0"/>
              <a:t>Thermistor</a:t>
            </a:r>
            <a:r>
              <a:rPr lang="en-US" dirty="0" smtClean="0"/>
              <a:t> detection errors</a:t>
            </a:r>
          </a:p>
          <a:p>
            <a:r>
              <a:rPr lang="en-US" dirty="0" smtClean="0"/>
              <a:t>Faulty operation of EEV</a:t>
            </a:r>
          </a:p>
          <a:p>
            <a:r>
              <a:rPr lang="en-US" dirty="0" smtClean="0"/>
              <a:t>Refrigerant shortage and/or refrigerant leak*</a:t>
            </a:r>
            <a:endParaRPr lang="en-US" dirty="0" smtClean="0"/>
          </a:p>
          <a:p>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
        <p:nvSpPr>
          <p:cNvPr id="6" name="TextBox 5"/>
          <p:cNvSpPr txBox="1"/>
          <p:nvPr/>
        </p:nvSpPr>
        <p:spPr>
          <a:xfrm>
            <a:off x="4537277" y="5544275"/>
            <a:ext cx="4026230" cy="646331"/>
          </a:xfrm>
          <a:prstGeom prst="rect">
            <a:avLst/>
          </a:prstGeom>
          <a:noFill/>
        </p:spPr>
        <p:txBody>
          <a:bodyPr wrap="none" rtlCol="0">
            <a:spAutoFit/>
          </a:bodyPr>
          <a:lstStyle/>
          <a:p>
            <a:r>
              <a:rPr lang="en-US" i="1" dirty="0" smtClean="0">
                <a:solidFill>
                  <a:srgbClr val="FF0000"/>
                </a:solidFill>
              </a:rPr>
              <a:t>*In case of leakage into a room, ventilate</a:t>
            </a:r>
          </a:p>
          <a:p>
            <a:r>
              <a:rPr lang="en-US" i="1" dirty="0" smtClean="0">
                <a:solidFill>
                  <a:srgbClr val="FF0000"/>
                </a:solidFill>
              </a:rPr>
              <a:t> the room immediately</a:t>
            </a:r>
            <a:endParaRPr lang="en-US" i="1" dirty="0">
              <a:solidFill>
                <a:srgbClr val="FF0000"/>
              </a:solidFill>
            </a:endParaRPr>
          </a:p>
        </p:txBody>
      </p:sp>
    </p:spTree>
    <p:extLst>
      <p:ext uri="{BB962C8B-B14F-4D97-AF65-F5344CB8AC3E}">
        <p14:creationId xmlns="" xmlns:p14="http://schemas.microsoft.com/office/powerpoint/2010/main" val="49538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System Problems</a:t>
            </a:r>
            <a:endParaRPr lang="en-US" dirty="0"/>
          </a:p>
        </p:txBody>
      </p:sp>
      <p:sp>
        <p:nvSpPr>
          <p:cNvPr id="3" name="Subtitle 2"/>
          <p:cNvSpPr>
            <a:spLocks noGrp="1"/>
          </p:cNvSpPr>
          <p:nvPr>
            <p:ph type="subTitle" idx="1"/>
          </p:nvPr>
        </p:nvSpPr>
        <p:spPr/>
        <p:txBody>
          <a:bodyPr/>
          <a:lstStyle/>
          <a:p>
            <a:r>
              <a:rPr lang="en-US" dirty="0" smtClean="0"/>
              <a:t>When operation starts, safety breake</a:t>
            </a:r>
            <a:r>
              <a:rPr lang="en-US" dirty="0" smtClean="0"/>
              <a:t>r trips</a:t>
            </a:r>
            <a:endParaRPr lang="en-US" dirty="0"/>
          </a:p>
        </p:txBody>
      </p:sp>
      <p:sp>
        <p:nvSpPr>
          <p:cNvPr id="4" name="Content Placeholder 3"/>
          <p:cNvSpPr>
            <a:spLocks noGrp="1"/>
          </p:cNvSpPr>
          <p:nvPr>
            <p:ph idx="13"/>
          </p:nvPr>
        </p:nvSpPr>
        <p:spPr>
          <a:xfrm>
            <a:off x="653588" y="2041756"/>
            <a:ext cx="3640620" cy="4351338"/>
          </a:xfrm>
        </p:spPr>
        <p:txBody>
          <a:bodyPr>
            <a:normAutofit/>
          </a:bodyPr>
          <a:lstStyle/>
          <a:p>
            <a:pPr>
              <a:buNone/>
            </a:pPr>
            <a:r>
              <a:rPr lang="en-US" dirty="0" smtClean="0"/>
              <a:t>Some p</a:t>
            </a:r>
            <a:r>
              <a:rPr lang="en-US" dirty="0" smtClean="0"/>
              <a:t>ossible causes:</a:t>
            </a:r>
          </a:p>
          <a:p>
            <a:r>
              <a:rPr lang="en-US" dirty="0" smtClean="0"/>
              <a:t>Insufficient capacity of safety breaker</a:t>
            </a:r>
          </a:p>
          <a:p>
            <a:r>
              <a:rPr lang="en-US" dirty="0" smtClean="0"/>
              <a:t>Ground leakage breaker is too sensitive</a:t>
            </a:r>
          </a:p>
          <a:p>
            <a:r>
              <a:rPr lang="en-US" dirty="0" smtClean="0"/>
              <a:t>Supply voltage is not within rated voltage</a:t>
            </a:r>
          </a:p>
          <a:p>
            <a:r>
              <a:rPr lang="en-US" dirty="0" smtClean="0"/>
              <a:t>Size of connecting wire is too small (indoor power supply unit)</a:t>
            </a:r>
          </a:p>
          <a:p>
            <a:r>
              <a:rPr lang="en-US" dirty="0" smtClean="0"/>
              <a:t>Air is mixed with refrigerant (over filling)</a:t>
            </a:r>
          </a:p>
          <a:p>
            <a:r>
              <a:rPr lang="en-US" dirty="0" smtClean="0"/>
              <a:t>Damaged outdoor unit PCB</a:t>
            </a:r>
            <a:endParaRPr lang="en-US" dirty="0" smtClean="0"/>
          </a:p>
          <a:p>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Tree>
    <p:extLst>
      <p:ext uri="{BB962C8B-B14F-4D97-AF65-F5344CB8AC3E}">
        <p14:creationId xmlns="" xmlns:p14="http://schemas.microsoft.com/office/powerpoint/2010/main" val="49538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System Problems</a:t>
            </a:r>
            <a:endParaRPr lang="en-US" dirty="0"/>
          </a:p>
        </p:txBody>
      </p:sp>
      <p:sp>
        <p:nvSpPr>
          <p:cNvPr id="3" name="Subtitle 2"/>
          <p:cNvSpPr>
            <a:spLocks noGrp="1"/>
          </p:cNvSpPr>
          <p:nvPr>
            <p:ph type="subTitle" idx="1"/>
          </p:nvPr>
        </p:nvSpPr>
        <p:spPr/>
        <p:txBody>
          <a:bodyPr/>
          <a:lstStyle/>
          <a:p>
            <a:r>
              <a:rPr lang="en-US" dirty="0" smtClean="0"/>
              <a:t>Indoor unit makes a loud noise and vibrates</a:t>
            </a:r>
            <a:endParaRPr lang="en-US" dirty="0"/>
          </a:p>
        </p:txBody>
      </p:sp>
      <p:sp>
        <p:nvSpPr>
          <p:cNvPr id="4" name="Content Placeholder 3"/>
          <p:cNvSpPr>
            <a:spLocks noGrp="1"/>
          </p:cNvSpPr>
          <p:nvPr>
            <p:ph idx="13"/>
          </p:nvPr>
        </p:nvSpPr>
        <p:spPr>
          <a:xfrm>
            <a:off x="653588" y="2041756"/>
            <a:ext cx="3640620" cy="4351338"/>
          </a:xfrm>
        </p:spPr>
        <p:txBody>
          <a:bodyPr>
            <a:normAutofit/>
          </a:bodyPr>
          <a:lstStyle/>
          <a:p>
            <a:pPr>
              <a:buNone/>
            </a:pPr>
            <a:r>
              <a:rPr lang="en-US" dirty="0" smtClean="0"/>
              <a:t>Some p</a:t>
            </a:r>
            <a:r>
              <a:rPr lang="en-US" dirty="0" smtClean="0"/>
              <a:t>ossible causes:</a:t>
            </a:r>
          </a:p>
          <a:p>
            <a:r>
              <a:rPr lang="en-US" dirty="0" smtClean="0"/>
              <a:t>Piping length is too short</a:t>
            </a:r>
          </a:p>
          <a:p>
            <a:r>
              <a:rPr lang="en-US" dirty="0" smtClean="0"/>
              <a:t>Mounting wall is too thin</a:t>
            </a:r>
          </a:p>
          <a:p>
            <a:r>
              <a:rPr lang="en-US" dirty="0" smtClean="0"/>
              <a:t>Deformation of the unit</a:t>
            </a:r>
          </a:p>
          <a:p>
            <a:r>
              <a:rPr lang="en-US" dirty="0" smtClean="0"/>
              <a:t>Improper quantity of refrigerant</a:t>
            </a:r>
          </a:p>
          <a:p>
            <a:r>
              <a:rPr lang="en-US" dirty="0" smtClean="0"/>
              <a:t>Incorrect output voltage of power module</a:t>
            </a:r>
            <a:endParaRPr lang="en-US" dirty="0" smtClean="0"/>
          </a:p>
          <a:p>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spTree>
    <p:extLst>
      <p:ext uri="{BB962C8B-B14F-4D97-AF65-F5344CB8AC3E}">
        <p14:creationId xmlns="" xmlns:p14="http://schemas.microsoft.com/office/powerpoint/2010/main" val="49538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Indoor Unit Indicator</a:t>
            </a:r>
            <a:endParaRPr lang="en-US" dirty="0"/>
          </a:p>
        </p:txBody>
      </p:sp>
      <p:sp>
        <p:nvSpPr>
          <p:cNvPr id="3" name="Subtitle 2"/>
          <p:cNvSpPr>
            <a:spLocks noGrp="1"/>
          </p:cNvSpPr>
          <p:nvPr>
            <p:ph type="subTitle" idx="1"/>
          </p:nvPr>
        </p:nvSpPr>
        <p:spPr/>
        <p:txBody>
          <a:bodyPr/>
          <a:lstStyle/>
          <a:p>
            <a:r>
              <a:rPr lang="en-US" dirty="0" smtClean="0"/>
              <a:t>LED lamp or display</a:t>
            </a:r>
            <a:endParaRPr lang="en-US" dirty="0"/>
          </a:p>
        </p:txBody>
      </p:sp>
      <p:sp>
        <p:nvSpPr>
          <p:cNvPr id="4" name="Content Placeholder 3"/>
          <p:cNvSpPr>
            <a:spLocks noGrp="1"/>
          </p:cNvSpPr>
          <p:nvPr>
            <p:ph idx="13"/>
          </p:nvPr>
        </p:nvSpPr>
        <p:spPr>
          <a:xfrm>
            <a:off x="653587" y="2041756"/>
            <a:ext cx="3666165" cy="4351338"/>
          </a:xfrm>
        </p:spPr>
        <p:txBody>
          <a:bodyPr/>
          <a:lstStyle/>
          <a:p>
            <a:r>
              <a:rPr lang="en-US" dirty="0" smtClean="0"/>
              <a:t>Most Daikin indoor units have an LED lamp that will blink if one of several specific errors are </a:t>
            </a:r>
            <a:r>
              <a:rPr lang="en-US" dirty="0" smtClean="0"/>
              <a:t>detected; consult service manual</a:t>
            </a:r>
            <a:endParaRPr lang="en-US" dirty="0" smtClean="0"/>
          </a:p>
          <a:p>
            <a:r>
              <a:rPr lang="en-US" dirty="0" smtClean="0"/>
              <a:t>Some manufacturers’ indoor units have LED displays that will indicate error codes related to the indoor </a:t>
            </a:r>
            <a:r>
              <a:rPr lang="en-US" dirty="0" smtClean="0"/>
              <a:t>unit.</a:t>
            </a:r>
            <a:endParaRPr lang="en-US" dirty="0"/>
          </a:p>
        </p:txBody>
      </p:sp>
      <p:sp>
        <p:nvSpPr>
          <p:cNvPr id="5" name="Text Placeholder 4"/>
          <p:cNvSpPr>
            <a:spLocks noGrp="1"/>
          </p:cNvSpPr>
          <p:nvPr>
            <p:ph type="body" sz="quarter" idx="14"/>
          </p:nvPr>
        </p:nvSpPr>
        <p:spPr>
          <a:xfrm>
            <a:off x="174625" y="614364"/>
            <a:ext cx="2359025" cy="133349"/>
          </a:xfrm>
        </p:spPr>
        <p:txBody>
          <a:bodyPr/>
          <a:lstStyle/>
          <a:p>
            <a:r>
              <a:rPr lang="en-US" dirty="0"/>
              <a:t>Ductless Troubleshooting &amp; Service</a:t>
            </a:r>
          </a:p>
        </p:txBody>
      </p:sp>
      <p:pic>
        <p:nvPicPr>
          <p:cNvPr id="1026" name="Picture 2"/>
          <p:cNvPicPr>
            <a:picLocks noChangeAspect="1" noChangeArrowheads="1"/>
          </p:cNvPicPr>
          <p:nvPr/>
        </p:nvPicPr>
        <p:blipFill>
          <a:blip r:embed="rId2" cstate="print"/>
          <a:srcRect/>
          <a:stretch>
            <a:fillRect/>
          </a:stretch>
        </p:blipFill>
        <p:spPr bwMode="auto">
          <a:xfrm>
            <a:off x="5025477" y="1902371"/>
            <a:ext cx="2851764" cy="310317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88562" y="5023907"/>
            <a:ext cx="4555741" cy="817545"/>
          </a:xfrm>
          <a:prstGeom prst="rect">
            <a:avLst/>
          </a:prstGeom>
          <a:noFill/>
          <a:ln w="9525">
            <a:noFill/>
            <a:miter lim="800000"/>
            <a:headEnd/>
            <a:tailEnd/>
          </a:ln>
        </p:spPr>
      </p:pic>
      <p:sp>
        <p:nvSpPr>
          <p:cNvPr id="8" name="TextBox 7"/>
          <p:cNvSpPr txBox="1"/>
          <p:nvPr/>
        </p:nvSpPr>
        <p:spPr>
          <a:xfrm>
            <a:off x="5205789" y="5906814"/>
            <a:ext cx="2791149" cy="369332"/>
          </a:xfrm>
          <a:prstGeom prst="rect">
            <a:avLst/>
          </a:prstGeom>
          <a:noFill/>
        </p:spPr>
        <p:txBody>
          <a:bodyPr wrap="none" rtlCol="0">
            <a:spAutoFit/>
          </a:bodyPr>
          <a:lstStyle/>
          <a:p>
            <a:r>
              <a:rPr lang="en-US" b="1" i="1" dirty="0" smtClean="0">
                <a:solidFill>
                  <a:srgbClr val="0070C0"/>
                </a:solidFill>
                <a:latin typeface="Open Sans Light" pitchFamily="34" charset="0"/>
                <a:ea typeface="Open Sans Light" pitchFamily="34" charset="0"/>
                <a:cs typeface="Open Sans Light" pitchFamily="34" charset="0"/>
              </a:rPr>
              <a:t>Example Indoor LED Lamp</a:t>
            </a:r>
            <a:endParaRPr lang="en-US" b="1" i="1" dirty="0">
              <a:solidFill>
                <a:srgbClr val="0070C0"/>
              </a:solidFill>
              <a:latin typeface="Open Sans Light" pitchFamily="34" charset="0"/>
              <a:ea typeface="Open Sans Light" pitchFamily="34" charset="0"/>
              <a:cs typeface="Open Sans Light" pitchFamily="34" charset="0"/>
            </a:endParaRPr>
          </a:p>
        </p:txBody>
      </p:sp>
    </p:spTree>
    <p:extLst>
      <p:ext uri="{BB962C8B-B14F-4D97-AF65-F5344CB8AC3E}">
        <p14:creationId xmlns="" xmlns:p14="http://schemas.microsoft.com/office/powerpoint/2010/main" val="495386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223FABB-363A-4BBE-9208-5F426284ED12}" vid="{81B3687B-AA7C-4A34-801F-1A98BC953BE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Johnstone Master</Template>
  <TotalTime>587</TotalTime>
  <Words>625</Words>
  <Application>Microsoft Office PowerPoint</Application>
  <PresentationFormat>On-screen Show (4:3)</PresentationFormat>
  <Paragraphs>104</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Slide 1</vt:lpstr>
      <vt:lpstr>Objectives</vt:lpstr>
      <vt:lpstr>Introduction</vt:lpstr>
      <vt:lpstr>General System Problems</vt:lpstr>
      <vt:lpstr>General System Problems</vt:lpstr>
      <vt:lpstr>General System Problems</vt:lpstr>
      <vt:lpstr>General System Problems</vt:lpstr>
      <vt:lpstr>General System Problems</vt:lpstr>
      <vt:lpstr>Indoor Unit Indicator</vt:lpstr>
      <vt:lpstr>Outdoor Unit Indicator</vt:lpstr>
      <vt:lpstr>Error Codes</vt:lpstr>
      <vt:lpstr>Error Codes</vt:lpstr>
      <vt:lpstr>Error Codes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Flanagin</dc:creator>
  <cp:lastModifiedBy>owner</cp:lastModifiedBy>
  <cp:revision>37</cp:revision>
  <dcterms:created xsi:type="dcterms:W3CDTF">2017-03-10T22:24:22Z</dcterms:created>
  <dcterms:modified xsi:type="dcterms:W3CDTF">2017-03-15T03:53:52Z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6C3DE27C-D785-439A-A121-F21BB544A874</vt:lpwstr>
  </property>
  <property fmtid="{D5CDD505-2E9C-101B-9397-08002B2CF9AE}" pid="3" name="ArticulatePath">
    <vt:lpwstr>Presentation1</vt:lpwstr>
  </property>
</Properties>
</file>